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04"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autoAdjust="0"/>
    <p:restoredTop sz="94662" autoAdjust="0"/>
  </p:normalViewPr>
  <p:slideViewPr>
    <p:cSldViewPr>
      <p:cViewPr varScale="1">
        <p:scale>
          <a:sx n="70" d="100"/>
          <a:sy n="70" d="100"/>
        </p:scale>
        <p:origin x="-1350"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A4D3BE-3C5F-4AE8-97B2-C12F2ADFF622}" type="datetimeFigureOut">
              <a:rPr lang="en-US" smtClean="0"/>
              <a:t>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5F3DDA-4C2F-4134-B9DC-2F652FD80643}" type="slidenum">
              <a:rPr lang="en-US" smtClean="0"/>
              <a:t>‹#›</a:t>
            </a:fld>
            <a:endParaRPr lang="en-US"/>
          </a:p>
        </p:txBody>
      </p:sp>
    </p:spTree>
    <p:extLst>
      <p:ext uri="{BB962C8B-B14F-4D97-AF65-F5344CB8AC3E}">
        <p14:creationId xmlns:p14="http://schemas.microsoft.com/office/powerpoint/2010/main" val="113022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5F3DDA-4C2F-4134-B9DC-2F652FD80643}" type="slidenum">
              <a:rPr lang="en-US" smtClean="0"/>
              <a:t>20</a:t>
            </a:fld>
            <a:endParaRPr lang="en-US"/>
          </a:p>
        </p:txBody>
      </p:sp>
    </p:spTree>
    <p:extLst>
      <p:ext uri="{BB962C8B-B14F-4D97-AF65-F5344CB8AC3E}">
        <p14:creationId xmlns:p14="http://schemas.microsoft.com/office/powerpoint/2010/main" val="33361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8093B2-A822-41FA-BE59-8ACAD9890C0E}"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1434596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8093B2-A822-41FA-BE59-8ACAD9890C0E}"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330608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8093B2-A822-41FA-BE59-8ACAD9890C0E}"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3843483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8093B2-A822-41FA-BE59-8ACAD9890C0E}"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3375524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8093B2-A822-41FA-BE59-8ACAD9890C0E}" type="datetimeFigureOut">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31480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8093B2-A822-41FA-BE59-8ACAD9890C0E}"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2171744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8093B2-A822-41FA-BE59-8ACAD9890C0E}" type="datetimeFigureOut">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426373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8093B2-A822-41FA-BE59-8ACAD9890C0E}" type="datetimeFigureOut">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4001973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8093B2-A822-41FA-BE59-8ACAD9890C0E}" type="datetimeFigureOut">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1558438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093B2-A822-41FA-BE59-8ACAD9890C0E}"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195307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8093B2-A822-41FA-BE59-8ACAD9890C0E}" type="datetimeFigureOut">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8BA476-7C75-49E2-9F95-852C86C7EB1B}" type="slidenum">
              <a:rPr lang="en-US" smtClean="0"/>
              <a:t>‹#›</a:t>
            </a:fld>
            <a:endParaRPr lang="en-US"/>
          </a:p>
        </p:txBody>
      </p:sp>
    </p:spTree>
    <p:extLst>
      <p:ext uri="{BB962C8B-B14F-4D97-AF65-F5344CB8AC3E}">
        <p14:creationId xmlns:p14="http://schemas.microsoft.com/office/powerpoint/2010/main" val="3127652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8093B2-A822-41FA-BE59-8ACAD9890C0E}" type="datetimeFigureOut">
              <a:rPr lang="en-US" smtClean="0"/>
              <a:t>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BA476-7C75-49E2-9F95-852C86C7EB1B}" type="slidenum">
              <a:rPr lang="en-US" smtClean="0"/>
              <a:t>‹#›</a:t>
            </a:fld>
            <a:endParaRPr lang="en-US"/>
          </a:p>
        </p:txBody>
      </p:sp>
    </p:spTree>
    <p:extLst>
      <p:ext uri="{BB962C8B-B14F-4D97-AF65-F5344CB8AC3E}">
        <p14:creationId xmlns:p14="http://schemas.microsoft.com/office/powerpoint/2010/main" val="86638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021" y="2275"/>
            <a:ext cx="9142863" cy="6278642"/>
          </a:xfrm>
          <a:prstGeom prst="rect">
            <a:avLst/>
          </a:prstGeom>
        </p:spPr>
        <p:txBody>
          <a:bodyPr wrap="square">
            <a:spAutoFit/>
          </a:bodyPr>
          <a:lstStyle/>
          <a:p>
            <a:endParaRPr lang="en-US" b="1" dirty="0"/>
          </a:p>
          <a:p>
            <a:r>
              <a:rPr lang="en-US" sz="2800" b="1" dirty="0" smtClean="0"/>
              <a:t>       COVID-19 VACCINE GAP – INVESTIGATION OF THE     </a:t>
            </a:r>
          </a:p>
          <a:p>
            <a:r>
              <a:rPr lang="en-US" sz="2800" b="1" dirty="0"/>
              <a:t> </a:t>
            </a:r>
            <a:r>
              <a:rPr lang="en-US" sz="2800" b="1" dirty="0" smtClean="0"/>
              <a:t>                             UNDERLYING CAUSES</a:t>
            </a:r>
            <a:endParaRPr lang="en-US" sz="2800" dirty="0"/>
          </a:p>
          <a:p>
            <a:r>
              <a:rPr lang="en-US" sz="2400" b="1" dirty="0"/>
              <a:t> </a:t>
            </a:r>
            <a:endParaRPr lang="en-US" sz="2400" dirty="0"/>
          </a:p>
          <a:p>
            <a:r>
              <a:rPr lang="en-US" sz="2400" b="1" dirty="0" smtClean="0"/>
              <a:t>                           </a:t>
            </a:r>
          </a:p>
          <a:p>
            <a:r>
              <a:rPr lang="en-US" sz="2400" b="1" dirty="0"/>
              <a:t> </a:t>
            </a:r>
            <a:r>
              <a:rPr lang="en-US" sz="2400" b="1" dirty="0" smtClean="0"/>
              <a:t>                             EPHRAIM </a:t>
            </a:r>
            <a:r>
              <a:rPr lang="en-US" sz="2400" b="1" dirty="0"/>
              <a:t>TOCHUKWU AMANZE</a:t>
            </a:r>
            <a:endParaRPr lang="en-US" sz="2400" dirty="0"/>
          </a:p>
          <a:p>
            <a:r>
              <a:rPr lang="en-US" sz="2400" b="1" dirty="0" smtClean="0"/>
              <a:t>                                      STUDENT </a:t>
            </a:r>
            <a:r>
              <a:rPr lang="en-US" sz="2400" b="1" dirty="0"/>
              <a:t>ID: </a:t>
            </a:r>
            <a:r>
              <a:rPr lang="en-US" sz="2400" b="1" dirty="0" smtClean="0"/>
              <a:t>77278209</a:t>
            </a:r>
            <a:endParaRPr lang="en-US" sz="2400" dirty="0"/>
          </a:p>
          <a:p>
            <a:r>
              <a:rPr lang="en-US" sz="2400" b="1" dirty="0"/>
              <a:t> </a:t>
            </a:r>
            <a:endParaRPr lang="en-US" sz="2400" dirty="0"/>
          </a:p>
          <a:p>
            <a:r>
              <a:rPr lang="en-US" sz="2400" b="1" dirty="0" smtClean="0"/>
              <a:t>                                          RESEARCH PAPER</a:t>
            </a:r>
            <a:endParaRPr lang="en-US" sz="2400" dirty="0"/>
          </a:p>
          <a:p>
            <a:r>
              <a:rPr lang="en-US" sz="2000" b="1" dirty="0"/>
              <a:t>Submitted in partial </a:t>
            </a:r>
            <a:r>
              <a:rPr lang="en-US" sz="2000" b="1" dirty="0" smtClean="0"/>
              <a:t>fulfillment </a:t>
            </a:r>
            <a:r>
              <a:rPr lang="en-US" sz="2000" b="1" dirty="0"/>
              <a:t>of the requirements of Leeds Beckett </a:t>
            </a:r>
            <a:r>
              <a:rPr lang="en-US" sz="2000" b="1" dirty="0" smtClean="0"/>
              <a:t> University </a:t>
            </a:r>
            <a:r>
              <a:rPr lang="en-US" sz="2000" b="1" dirty="0"/>
              <a:t>for </a:t>
            </a:r>
            <a:endParaRPr lang="en-US" sz="2000" b="1" dirty="0" smtClean="0"/>
          </a:p>
          <a:p>
            <a:r>
              <a:rPr lang="en-US" sz="2000" b="1" dirty="0"/>
              <a:t> </a:t>
            </a:r>
            <a:r>
              <a:rPr lang="en-US" sz="2000" b="1" dirty="0" smtClean="0"/>
              <a:t>                                     the </a:t>
            </a:r>
            <a:r>
              <a:rPr lang="en-US" sz="2000" b="1" dirty="0"/>
              <a:t>Degree </a:t>
            </a:r>
            <a:r>
              <a:rPr lang="en-US" sz="2000" b="1" dirty="0" smtClean="0"/>
              <a:t>of</a:t>
            </a:r>
            <a:r>
              <a:rPr lang="en-US" sz="2000" dirty="0" smtClean="0"/>
              <a:t> </a:t>
            </a:r>
            <a:r>
              <a:rPr lang="en-US" sz="2000" b="1" dirty="0" smtClean="0"/>
              <a:t>MSc</a:t>
            </a:r>
            <a:r>
              <a:rPr lang="en-US" sz="2000" b="1" dirty="0"/>
              <a:t>. Data Science</a:t>
            </a:r>
            <a:endParaRPr lang="en-US" sz="2000" dirty="0"/>
          </a:p>
          <a:p>
            <a:r>
              <a:rPr lang="en-US" sz="2400" b="1" dirty="0"/>
              <a:t> </a:t>
            </a:r>
            <a:r>
              <a:rPr lang="en-US" sz="2400" b="1" dirty="0" smtClean="0"/>
              <a:t>  </a:t>
            </a:r>
            <a:endParaRPr lang="en-US" sz="2400" dirty="0"/>
          </a:p>
          <a:p>
            <a:r>
              <a:rPr lang="en-US" sz="2400" b="1" dirty="0" smtClean="0"/>
              <a:t>             </a:t>
            </a:r>
            <a:r>
              <a:rPr lang="en-US" sz="2000" b="1" dirty="0" smtClean="0"/>
              <a:t>SCHOOL </a:t>
            </a:r>
            <a:r>
              <a:rPr lang="en-US" sz="2000" b="1" dirty="0"/>
              <a:t>OF BUILT ENVIRONMENT, ENGINEERING, AND COMPUTING</a:t>
            </a:r>
            <a:endParaRPr lang="en-US" sz="2000" dirty="0"/>
          </a:p>
          <a:p>
            <a:r>
              <a:rPr lang="en-US" sz="2400" b="1" dirty="0"/>
              <a:t>  </a:t>
            </a:r>
            <a:endParaRPr lang="en-US" sz="2400" dirty="0"/>
          </a:p>
          <a:p>
            <a:r>
              <a:rPr lang="en-US" sz="2400" b="1" dirty="0" smtClean="0"/>
              <a:t>                                       LEEDS </a:t>
            </a:r>
            <a:r>
              <a:rPr lang="en-US" sz="2400" b="1" dirty="0"/>
              <a:t>BECKETT UNIVERSITY</a:t>
            </a:r>
            <a:endParaRPr lang="en-US" sz="2400" dirty="0"/>
          </a:p>
          <a:p>
            <a:r>
              <a:rPr lang="en-US" sz="2400" b="1" dirty="0"/>
              <a:t> </a:t>
            </a:r>
            <a:endParaRPr lang="en-US" sz="2400" dirty="0"/>
          </a:p>
          <a:p>
            <a:r>
              <a:rPr lang="en-US" sz="2400" b="1" dirty="0" smtClean="0"/>
              <a:t>                                                  </a:t>
            </a:r>
            <a:r>
              <a:rPr lang="en-US" b="1" dirty="0" smtClean="0"/>
              <a:t>JANUARY 2022</a:t>
            </a:r>
            <a:endParaRPr lang="en-US" dirty="0"/>
          </a:p>
        </p:txBody>
      </p:sp>
      <p:pic>
        <p:nvPicPr>
          <p:cNvPr id="3" name="D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5791200"/>
            <a:ext cx="640080" cy="640080"/>
          </a:xfrm>
          <a:prstGeom prst="rect">
            <a:avLst/>
          </a:prstGeom>
        </p:spPr>
      </p:pic>
    </p:spTree>
    <p:extLst>
      <p:ext uri="{BB962C8B-B14F-4D97-AF65-F5344CB8AC3E}">
        <p14:creationId xmlns:p14="http://schemas.microsoft.com/office/powerpoint/2010/main" val="63908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839200" cy="6186309"/>
          </a:xfrm>
          <a:prstGeom prst="rect">
            <a:avLst/>
          </a:prstGeom>
        </p:spPr>
        <p:txBody>
          <a:bodyPr wrap="square">
            <a:spAutoFit/>
          </a:bodyPr>
          <a:lstStyle/>
          <a:p>
            <a:r>
              <a:rPr lang="en-US" b="1" dirty="0"/>
              <a:t>Country</a:t>
            </a:r>
          </a:p>
          <a:p>
            <a:r>
              <a:rPr lang="en-US" dirty="0"/>
              <a:t>Country consist of member nations that was pulled from the 3 dataset</a:t>
            </a:r>
            <a:r>
              <a:rPr lang="en-US" dirty="0" smtClean="0"/>
              <a:t>.</a:t>
            </a:r>
          </a:p>
          <a:p>
            <a:endParaRPr lang="en-US" dirty="0"/>
          </a:p>
          <a:p>
            <a:r>
              <a:rPr lang="en-US" b="1" dirty="0" err="1"/>
              <a:t>New_cases</a:t>
            </a:r>
            <a:endParaRPr lang="en-US" b="1" dirty="0"/>
          </a:p>
          <a:p>
            <a:r>
              <a:rPr lang="en-US" dirty="0"/>
              <a:t>Covid-19 cases reported on 2 December </a:t>
            </a:r>
            <a:r>
              <a:rPr lang="en-US" dirty="0" smtClean="0"/>
              <a:t>2021</a:t>
            </a:r>
          </a:p>
          <a:p>
            <a:endParaRPr lang="en-US" dirty="0"/>
          </a:p>
          <a:p>
            <a:r>
              <a:rPr lang="en-US" b="1" dirty="0" err="1"/>
              <a:t>Cumulative_cases</a:t>
            </a:r>
            <a:endParaRPr lang="en-US" b="1" dirty="0"/>
          </a:p>
          <a:p>
            <a:r>
              <a:rPr lang="en-US" dirty="0"/>
              <a:t>Covid-19 cases recorded from the inception of infection breakout till 2 December </a:t>
            </a:r>
            <a:r>
              <a:rPr lang="en-US" dirty="0" smtClean="0"/>
              <a:t>2021</a:t>
            </a:r>
          </a:p>
          <a:p>
            <a:endParaRPr lang="en-US" dirty="0"/>
          </a:p>
          <a:p>
            <a:r>
              <a:rPr lang="en-US" b="1" dirty="0" err="1"/>
              <a:t>New_deaths</a:t>
            </a:r>
            <a:endParaRPr lang="en-US" b="1" dirty="0"/>
          </a:p>
          <a:p>
            <a:r>
              <a:rPr lang="en-US" dirty="0"/>
              <a:t>Deaths reported on 2 December </a:t>
            </a:r>
            <a:r>
              <a:rPr lang="en-US" dirty="0" smtClean="0"/>
              <a:t>2021</a:t>
            </a:r>
          </a:p>
          <a:p>
            <a:endParaRPr lang="en-US" dirty="0"/>
          </a:p>
          <a:p>
            <a:r>
              <a:rPr lang="en-US" b="1" dirty="0" err="1"/>
              <a:t>Cumulative_deaths</a:t>
            </a:r>
            <a:endParaRPr lang="en-US" b="1" dirty="0"/>
          </a:p>
          <a:p>
            <a:r>
              <a:rPr lang="en-US" dirty="0"/>
              <a:t>Deaths recorded from the inception of infection breakout till 2 December </a:t>
            </a:r>
            <a:r>
              <a:rPr lang="en-US" dirty="0" smtClean="0"/>
              <a:t>2021</a:t>
            </a:r>
          </a:p>
          <a:p>
            <a:endParaRPr lang="en-US" dirty="0"/>
          </a:p>
          <a:p>
            <a:r>
              <a:rPr lang="en-US" b="1" dirty="0" err="1"/>
              <a:t>Doses_administered</a:t>
            </a:r>
            <a:endParaRPr lang="en-US" b="1" dirty="0"/>
          </a:p>
          <a:p>
            <a:r>
              <a:rPr lang="en-US" dirty="0"/>
              <a:t>Doses of vaccine that has been administered per </a:t>
            </a:r>
            <a:r>
              <a:rPr lang="en-US" dirty="0" smtClean="0"/>
              <a:t>country</a:t>
            </a:r>
          </a:p>
          <a:p>
            <a:endParaRPr lang="en-US" dirty="0"/>
          </a:p>
          <a:p>
            <a:r>
              <a:rPr lang="en-US" b="1" dirty="0" err="1"/>
              <a:t>Enough_for_per_of_people</a:t>
            </a:r>
            <a:endParaRPr lang="en-US" b="1" dirty="0"/>
          </a:p>
          <a:p>
            <a:r>
              <a:rPr lang="en-US" dirty="0"/>
              <a:t>Covid-19 vaccine secure per country for their population size. This is vaccine already secured measured against each country population size</a:t>
            </a:r>
            <a:r>
              <a:rPr lang="en-US" dirty="0" smtClean="0"/>
              <a:t>.</a:t>
            </a:r>
          </a:p>
          <a:p>
            <a:endParaRPr lang="en-US" dirty="0"/>
          </a:p>
        </p:txBody>
      </p:sp>
    </p:spTree>
    <p:extLst>
      <p:ext uri="{BB962C8B-B14F-4D97-AF65-F5344CB8AC3E}">
        <p14:creationId xmlns:p14="http://schemas.microsoft.com/office/powerpoint/2010/main" val="33506063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18" y="172872"/>
            <a:ext cx="9144000" cy="5078313"/>
          </a:xfrm>
          <a:prstGeom prst="rect">
            <a:avLst/>
          </a:prstGeom>
        </p:spPr>
        <p:txBody>
          <a:bodyPr wrap="square">
            <a:spAutoFit/>
          </a:bodyPr>
          <a:lstStyle/>
          <a:p>
            <a:r>
              <a:rPr lang="en-US" b="1" dirty="0" smtClean="0"/>
              <a:t>Percentage of population with 1+ dose</a:t>
            </a:r>
          </a:p>
          <a:p>
            <a:r>
              <a:rPr lang="en-US" dirty="0" smtClean="0"/>
              <a:t>Percentage of population that has taken one dose vaccine per country.</a:t>
            </a:r>
          </a:p>
          <a:p>
            <a:endParaRPr lang="en-US" dirty="0" smtClean="0"/>
          </a:p>
          <a:p>
            <a:r>
              <a:rPr lang="en-US" b="1" dirty="0" smtClean="0"/>
              <a:t>Percentage of population fully vaccinated</a:t>
            </a:r>
          </a:p>
          <a:p>
            <a:r>
              <a:rPr lang="en-US" dirty="0" smtClean="0"/>
              <a:t>Percentage of population with double vaccination  per country.</a:t>
            </a:r>
          </a:p>
          <a:p>
            <a:endParaRPr lang="en-US" dirty="0" smtClean="0"/>
          </a:p>
          <a:p>
            <a:r>
              <a:rPr lang="en-US" b="1" dirty="0" smtClean="0"/>
              <a:t>Daily rate of doses administered</a:t>
            </a:r>
          </a:p>
          <a:p>
            <a:r>
              <a:rPr lang="en-US" dirty="0" smtClean="0"/>
              <a:t>Daily rate of doses administered per country</a:t>
            </a:r>
          </a:p>
          <a:p>
            <a:endParaRPr lang="en-US" dirty="0" smtClean="0"/>
          </a:p>
          <a:p>
            <a:r>
              <a:rPr lang="en-US" b="1" dirty="0" err="1" smtClean="0"/>
              <a:t>GDP_by_IMF</a:t>
            </a:r>
            <a:endParaRPr lang="en-US" b="1" dirty="0" smtClean="0"/>
          </a:p>
          <a:p>
            <a:r>
              <a:rPr lang="en-US" dirty="0" smtClean="0"/>
              <a:t>GDP estimate per capital from IMF was used as this present up till date report</a:t>
            </a:r>
          </a:p>
          <a:p>
            <a:endParaRPr lang="en-US" b="1" dirty="0"/>
          </a:p>
          <a:p>
            <a:r>
              <a:rPr lang="en-US" b="1" dirty="0"/>
              <a:t>Year as per IMF</a:t>
            </a:r>
          </a:p>
          <a:p>
            <a:r>
              <a:rPr lang="en-US" dirty="0"/>
              <a:t>The year of IMF report taken for the study is </a:t>
            </a:r>
            <a:r>
              <a:rPr lang="en-US" dirty="0" smtClean="0"/>
              <a:t>2021</a:t>
            </a:r>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1587406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0597" y="282856"/>
            <a:ext cx="8915400" cy="6555641"/>
          </a:xfrm>
          <a:prstGeom prst="rect">
            <a:avLst/>
          </a:prstGeom>
        </p:spPr>
        <p:txBody>
          <a:bodyPr wrap="square">
            <a:spAutoFit/>
          </a:bodyPr>
          <a:lstStyle/>
          <a:p>
            <a:r>
              <a:rPr lang="en-US" sz="2400" b="1" dirty="0" smtClean="0"/>
              <a:t>5.    Findings and Discussion: </a:t>
            </a:r>
          </a:p>
          <a:p>
            <a:pPr lvl="0"/>
            <a:r>
              <a:rPr lang="en-US" sz="2000" b="1" dirty="0" smtClean="0"/>
              <a:t>5.1   Level 1: Descriptive Statistical Analysis</a:t>
            </a:r>
          </a:p>
          <a:p>
            <a:r>
              <a:rPr lang="en-US" dirty="0" smtClean="0"/>
              <a:t>1.	Which countries were among the top 20 in the vaccination campaign?</a:t>
            </a:r>
          </a:p>
          <a:p>
            <a:pPr lvl="0"/>
            <a:r>
              <a:rPr lang="en-US" dirty="0" smtClean="0"/>
              <a:t>The top 20 countries with  double vaccination</a:t>
            </a:r>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a:p>
          <a:p>
            <a:pPr lvl="0"/>
            <a:endParaRPr lang="en-US" dirty="0" smtClean="0"/>
          </a:p>
          <a:p>
            <a:pPr lvl="0"/>
            <a:r>
              <a:rPr lang="en-US" dirty="0" smtClean="0"/>
              <a:t>                         </a:t>
            </a:r>
            <a:r>
              <a:rPr lang="en-US" dirty="0"/>
              <a:t>Fig 1: The top 20 countries with the highest doses </a:t>
            </a:r>
            <a:r>
              <a:rPr lang="en-US" dirty="0" smtClean="0"/>
              <a:t>administered</a:t>
            </a:r>
          </a:p>
          <a:p>
            <a:r>
              <a:rPr lang="en-US" dirty="0"/>
              <a:t> </a:t>
            </a:r>
          </a:p>
          <a:p>
            <a:r>
              <a:rPr lang="en-US" dirty="0"/>
              <a:t>The fig 1 above shows the top 20 </a:t>
            </a:r>
            <a:r>
              <a:rPr lang="en-US" dirty="0" smtClean="0"/>
              <a:t>countries </a:t>
            </a:r>
            <a:r>
              <a:rPr lang="en-US" dirty="0"/>
              <a:t>with highest number of doses administer. From the bar chart, it is clear that China leads the group with 2.12billion with the closest figure of 0.73billion and 0.37billion coming from India and US  respectively the least in top 20 is Thailand with 0.03billion of doses</a:t>
            </a:r>
          </a:p>
          <a:p>
            <a:pPr lvl="0"/>
            <a:endParaRPr lang="en-US" dirty="0" smtClean="0"/>
          </a:p>
        </p:txBody>
      </p:sp>
      <p:pic>
        <p:nvPicPr>
          <p:cNvPr id="4" name="Picture 3" descr="C:\Users\ANDYTECH\Documents\DAV\image1.jpeg"/>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36911"/>
            <a:ext cx="6342797" cy="3124200"/>
          </a:xfrm>
          <a:prstGeom prst="rect">
            <a:avLst/>
          </a:prstGeom>
          <a:noFill/>
          <a:ln>
            <a:noFill/>
          </a:ln>
        </p:spPr>
      </p:pic>
    </p:spTree>
    <p:extLst>
      <p:ext uri="{BB962C8B-B14F-4D97-AF65-F5344CB8AC3E}">
        <p14:creationId xmlns:p14="http://schemas.microsoft.com/office/powerpoint/2010/main" val="3564918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85800"/>
            <a:ext cx="8686800" cy="5355312"/>
          </a:xfrm>
          <a:prstGeom prst="rect">
            <a:avLst/>
          </a:prstGeom>
        </p:spPr>
        <p:txBody>
          <a:bodyPr wrap="square">
            <a:spAutoFit/>
          </a:bodyPr>
          <a:lstStyle/>
          <a:p>
            <a:pPr lvl="0"/>
            <a:r>
              <a:rPr lang="en-US" dirty="0" smtClean="0"/>
              <a:t>ii. The </a:t>
            </a:r>
            <a:r>
              <a:rPr lang="en-US" dirty="0"/>
              <a:t>bottom 20 countries with number of doses </a:t>
            </a:r>
            <a:r>
              <a:rPr lang="en-US" dirty="0" smtClean="0"/>
              <a:t>administered</a:t>
            </a:r>
          </a:p>
          <a:p>
            <a:pPr lvl="0"/>
            <a:endParaRPr lang="en-US" dirty="0"/>
          </a:p>
          <a:p>
            <a:pPr lvl="0"/>
            <a:endParaRPr lang="en-US" dirty="0" smtClean="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a:p>
          <a:p>
            <a:r>
              <a:rPr lang="en-US" dirty="0"/>
              <a:t> </a:t>
            </a:r>
            <a:endParaRPr lang="en-US" dirty="0" smtClean="0"/>
          </a:p>
          <a:p>
            <a:r>
              <a:rPr lang="en-US" dirty="0" smtClean="0"/>
              <a:t>                       Fig </a:t>
            </a:r>
            <a:r>
              <a:rPr lang="en-US" dirty="0"/>
              <a:t>2: The top 20 countries with the highest doses administered</a:t>
            </a:r>
          </a:p>
          <a:p>
            <a:r>
              <a:rPr lang="en-US" dirty="0"/>
              <a:t> </a:t>
            </a:r>
          </a:p>
          <a:p>
            <a:r>
              <a:rPr lang="en-US" dirty="0"/>
              <a:t>The fig 2 shows that Dominica, Grenada and Haiti are at the bottom chart with 0.000043billion, 0.000045billion and 0.000046bilion respectively. Belize and Barbados lead the bottom 20 by 0.00025 and 0.00021 respectively </a:t>
            </a:r>
            <a:endParaRPr lang="en-US" dirty="0" smtClean="0"/>
          </a:p>
          <a:p>
            <a:pPr lvl="0"/>
            <a:endParaRPr lang="en-US" dirty="0"/>
          </a:p>
        </p:txBody>
      </p:sp>
      <p:pic>
        <p:nvPicPr>
          <p:cNvPr id="4" name="Picture 3" descr="C:\Users\ANDYTECH\Documents\DAV\image2.jpeg"/>
          <p:cNvPicPr/>
          <p:nvPr/>
        </p:nvPicPr>
        <p:blipFill>
          <a:blip r:embed="rId2">
            <a:extLst>
              <a:ext uri="{28A0092B-C50C-407E-A947-70E740481C1C}">
                <a14:useLocalDpi xmlns:a14="http://schemas.microsoft.com/office/drawing/2010/main" val="0"/>
              </a:ext>
            </a:extLst>
          </a:blip>
          <a:srcRect/>
          <a:stretch>
            <a:fillRect/>
          </a:stretch>
        </p:blipFill>
        <p:spPr bwMode="auto">
          <a:xfrm>
            <a:off x="2001103" y="1295400"/>
            <a:ext cx="4953000" cy="2971800"/>
          </a:xfrm>
          <a:prstGeom prst="rect">
            <a:avLst/>
          </a:prstGeom>
          <a:noFill/>
          <a:ln>
            <a:noFill/>
          </a:ln>
        </p:spPr>
      </p:pic>
    </p:spTree>
    <p:extLst>
      <p:ext uri="{BB962C8B-B14F-4D97-AF65-F5344CB8AC3E}">
        <p14:creationId xmlns:p14="http://schemas.microsoft.com/office/powerpoint/2010/main" val="423551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3.jpeg"/>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7543800" cy="3924575"/>
          </a:xfrm>
          <a:prstGeom prst="rect">
            <a:avLst/>
          </a:prstGeom>
          <a:noFill/>
          <a:ln>
            <a:noFill/>
          </a:ln>
        </p:spPr>
      </p:pic>
      <p:sp>
        <p:nvSpPr>
          <p:cNvPr id="3" name="Rectangle 2"/>
          <p:cNvSpPr/>
          <p:nvPr/>
        </p:nvSpPr>
        <p:spPr>
          <a:xfrm>
            <a:off x="2057400" y="4501908"/>
            <a:ext cx="5732666" cy="369332"/>
          </a:xfrm>
          <a:prstGeom prst="rect">
            <a:avLst/>
          </a:prstGeom>
        </p:spPr>
        <p:txBody>
          <a:bodyPr wrap="square">
            <a:spAutoFit/>
          </a:bodyPr>
          <a:lstStyle/>
          <a:p>
            <a:r>
              <a:rPr lang="en-US" dirty="0"/>
              <a:t>Fig a. Regional </a:t>
            </a:r>
            <a:r>
              <a:rPr lang="en-US" dirty="0" smtClean="0"/>
              <a:t>representation </a:t>
            </a:r>
            <a:r>
              <a:rPr lang="en-US" dirty="0"/>
              <a:t>of doses </a:t>
            </a:r>
            <a:r>
              <a:rPr lang="en-US" dirty="0" smtClean="0"/>
              <a:t>administered</a:t>
            </a:r>
            <a:endParaRPr lang="en-US" dirty="0"/>
          </a:p>
        </p:txBody>
      </p:sp>
    </p:spTree>
    <p:extLst>
      <p:ext uri="{BB962C8B-B14F-4D97-AF65-F5344CB8AC3E}">
        <p14:creationId xmlns:p14="http://schemas.microsoft.com/office/powerpoint/2010/main" val="4018171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 y="457200"/>
            <a:ext cx="8077200" cy="5355312"/>
          </a:xfrm>
          <a:prstGeom prst="rect">
            <a:avLst/>
          </a:prstGeom>
        </p:spPr>
        <p:txBody>
          <a:bodyPr wrap="square">
            <a:spAutoFit/>
          </a:bodyPr>
          <a:lstStyle/>
          <a:p>
            <a:pPr lvl="0"/>
            <a:endParaRPr lang="en-US" dirty="0" smtClean="0"/>
          </a:p>
          <a:p>
            <a:pPr lvl="0"/>
            <a:r>
              <a:rPr lang="en-US" dirty="0" smtClean="0"/>
              <a:t>iii. The </a:t>
            </a:r>
            <a:r>
              <a:rPr lang="en-US" dirty="0"/>
              <a:t>top 20 countries with doses enough for percentage of </a:t>
            </a:r>
            <a:r>
              <a:rPr lang="en-US" dirty="0" smtClean="0"/>
              <a:t>population</a:t>
            </a:r>
          </a:p>
          <a:p>
            <a:pPr lvl="0"/>
            <a:endParaRPr lang="en-US" dirty="0"/>
          </a:p>
          <a:p>
            <a:r>
              <a:rPr lang="en-US" dirty="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Fig </a:t>
            </a:r>
            <a:r>
              <a:rPr lang="en-US" dirty="0"/>
              <a:t>3: The top 20 countries with doses enough for percentage of population</a:t>
            </a:r>
          </a:p>
          <a:p>
            <a:r>
              <a:rPr lang="en-US" dirty="0"/>
              <a:t> </a:t>
            </a:r>
            <a:endParaRPr lang="en-US" dirty="0" smtClean="0"/>
          </a:p>
          <a:p>
            <a:endParaRPr lang="en-US" dirty="0"/>
          </a:p>
          <a:p>
            <a:r>
              <a:rPr lang="en-US" dirty="0"/>
              <a:t>Maldives and UAE lead this group with 93% and 89% respectively. The last 2 countries in the group are Bhutan and France with 73% and 72% respectively</a:t>
            </a:r>
          </a:p>
        </p:txBody>
      </p:sp>
      <p:pic>
        <p:nvPicPr>
          <p:cNvPr id="3" name="Picture 2" descr="C:\Users\ANDYTECH\Documents\DAV\image3.jpeg"/>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1"/>
            <a:ext cx="6934200" cy="2514600"/>
          </a:xfrm>
          <a:prstGeom prst="rect">
            <a:avLst/>
          </a:prstGeom>
          <a:noFill/>
          <a:ln>
            <a:noFill/>
          </a:ln>
        </p:spPr>
      </p:pic>
    </p:spTree>
    <p:extLst>
      <p:ext uri="{BB962C8B-B14F-4D97-AF65-F5344CB8AC3E}">
        <p14:creationId xmlns:p14="http://schemas.microsoft.com/office/powerpoint/2010/main" val="4260611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779" y="751344"/>
            <a:ext cx="8763000" cy="5909310"/>
          </a:xfrm>
          <a:prstGeom prst="rect">
            <a:avLst/>
          </a:prstGeom>
        </p:spPr>
        <p:txBody>
          <a:bodyPr wrap="square">
            <a:spAutoFit/>
          </a:bodyPr>
          <a:lstStyle/>
          <a:p>
            <a:pPr lvl="0"/>
            <a:r>
              <a:rPr lang="en-US" dirty="0" smtClean="0"/>
              <a:t>iv. The </a:t>
            </a:r>
            <a:r>
              <a:rPr lang="en-US" dirty="0"/>
              <a:t>bottom 20 countries with doses enough for percentage of </a:t>
            </a:r>
            <a:r>
              <a:rPr lang="en-US" dirty="0" smtClean="0"/>
              <a:t>population</a:t>
            </a:r>
          </a:p>
          <a:p>
            <a:pPr lvl="0"/>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r>
              <a:rPr lang="en-US" dirty="0" smtClean="0"/>
              <a:t>                   Fig </a:t>
            </a:r>
            <a:r>
              <a:rPr lang="en-US" dirty="0"/>
              <a:t>4: The bottom 20 countries with the lowest doses administered</a:t>
            </a:r>
          </a:p>
          <a:p>
            <a:r>
              <a:rPr lang="en-US" dirty="0"/>
              <a:t> </a:t>
            </a:r>
          </a:p>
          <a:p>
            <a:r>
              <a:rPr lang="en-US" dirty="0"/>
              <a:t>The last 2 countries at the bottom are DR Congo and Haiti with 0.15% and 0.24%. The top of this group are Malawi and Ghana with 2.42% and 2.12% respectively</a:t>
            </a:r>
          </a:p>
          <a:p>
            <a:pPr lvl="0"/>
            <a:endParaRPr lang="en-US" dirty="0"/>
          </a:p>
        </p:txBody>
      </p:sp>
      <p:pic>
        <p:nvPicPr>
          <p:cNvPr id="3" name="Picture 2" descr="C:\Users\ANDYTECH\Documents\DAV\image4.jpeg"/>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p:spPr>
      </p:pic>
    </p:spTree>
    <p:extLst>
      <p:ext uri="{BB962C8B-B14F-4D97-AF65-F5344CB8AC3E}">
        <p14:creationId xmlns:p14="http://schemas.microsoft.com/office/powerpoint/2010/main" val="3144533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4.jpeg"/>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7315199" cy="3981450"/>
          </a:xfrm>
          <a:prstGeom prst="rect">
            <a:avLst/>
          </a:prstGeom>
          <a:noFill/>
          <a:ln>
            <a:noFill/>
          </a:ln>
        </p:spPr>
      </p:pic>
      <p:sp>
        <p:nvSpPr>
          <p:cNvPr id="3" name="Rectangle 2"/>
          <p:cNvSpPr/>
          <p:nvPr/>
        </p:nvSpPr>
        <p:spPr>
          <a:xfrm>
            <a:off x="1066800" y="4479499"/>
            <a:ext cx="7696200" cy="369332"/>
          </a:xfrm>
          <a:prstGeom prst="rect">
            <a:avLst/>
          </a:prstGeom>
        </p:spPr>
        <p:txBody>
          <a:bodyPr wrap="square">
            <a:spAutoFit/>
          </a:bodyPr>
          <a:lstStyle/>
          <a:p>
            <a:r>
              <a:rPr lang="en-US" dirty="0"/>
              <a:t>Fig b. Regional representation of Doses enough for percentage of population</a:t>
            </a:r>
          </a:p>
        </p:txBody>
      </p:sp>
    </p:spTree>
    <p:extLst>
      <p:ext uri="{BB962C8B-B14F-4D97-AF65-F5344CB8AC3E}">
        <p14:creationId xmlns:p14="http://schemas.microsoft.com/office/powerpoint/2010/main" val="3694093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042" y="335845"/>
            <a:ext cx="8458200" cy="6463308"/>
          </a:xfrm>
          <a:prstGeom prst="rect">
            <a:avLst/>
          </a:prstGeom>
        </p:spPr>
        <p:txBody>
          <a:bodyPr wrap="square">
            <a:spAutoFit/>
          </a:bodyPr>
          <a:lstStyle/>
          <a:p>
            <a:pPr lvl="0"/>
            <a:r>
              <a:rPr lang="en-US" dirty="0"/>
              <a:t>6</a:t>
            </a:r>
            <a:r>
              <a:rPr lang="en-US" dirty="0" smtClean="0"/>
              <a:t>. Which </a:t>
            </a:r>
            <a:r>
              <a:rPr lang="en-US" dirty="0"/>
              <a:t>countries were among the top 20 in the infection and death rate</a:t>
            </a:r>
          </a:p>
          <a:p>
            <a:pPr lvl="0"/>
            <a:r>
              <a:rPr lang="en-US" dirty="0"/>
              <a:t>The top 20 countries with the highest infection </a:t>
            </a:r>
            <a:r>
              <a:rPr lang="en-US" dirty="0" smtClean="0"/>
              <a:t>rate</a:t>
            </a:r>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r>
              <a:rPr lang="en-US" dirty="0"/>
              <a:t> </a:t>
            </a:r>
            <a:r>
              <a:rPr lang="en-US" dirty="0" smtClean="0"/>
              <a:t>          </a:t>
            </a:r>
          </a:p>
          <a:p>
            <a:r>
              <a:rPr lang="en-US" dirty="0"/>
              <a:t> </a:t>
            </a:r>
            <a:r>
              <a:rPr lang="en-US" dirty="0" smtClean="0"/>
              <a:t>                       Fig </a:t>
            </a:r>
            <a:r>
              <a:rPr lang="en-US" dirty="0"/>
              <a:t>5: The top 20 countries with highest infection cases </a:t>
            </a:r>
          </a:p>
          <a:p>
            <a:r>
              <a:rPr lang="en-US" dirty="0"/>
              <a:t> </a:t>
            </a:r>
          </a:p>
          <a:p>
            <a:r>
              <a:rPr lang="en-US" dirty="0"/>
              <a:t>The fig5 above shows the top 20 countries with the highest infection rate. US and India top the group with 4.8million and 3.4million respectively. The last 2 countries are Philippines and Netherlands with 2.8million and 2.6million respectively</a:t>
            </a:r>
          </a:p>
        </p:txBody>
      </p:sp>
      <p:pic>
        <p:nvPicPr>
          <p:cNvPr id="3" name="Picture 2" descr="C:\Users\ANDYTECH\Documents\DAV\image5.jpeg"/>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p:spPr>
      </p:pic>
    </p:spTree>
    <p:extLst>
      <p:ext uri="{BB962C8B-B14F-4D97-AF65-F5344CB8AC3E}">
        <p14:creationId xmlns:p14="http://schemas.microsoft.com/office/powerpoint/2010/main" val="29504752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04800"/>
            <a:ext cx="7924800" cy="6186309"/>
          </a:xfrm>
          <a:prstGeom prst="rect">
            <a:avLst/>
          </a:prstGeom>
        </p:spPr>
        <p:txBody>
          <a:bodyPr wrap="square">
            <a:spAutoFit/>
          </a:bodyPr>
          <a:lstStyle/>
          <a:p>
            <a:pPr lvl="0"/>
            <a:r>
              <a:rPr lang="en-US" dirty="0"/>
              <a:t>The bottom 20 countries with the lowest infection </a:t>
            </a:r>
            <a:r>
              <a:rPr lang="en-US" dirty="0" smtClean="0"/>
              <a:t>rate</a:t>
            </a:r>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r>
              <a:rPr lang="en-US" dirty="0"/>
              <a:t> </a:t>
            </a:r>
            <a:endParaRPr lang="en-US" dirty="0" smtClean="0"/>
          </a:p>
          <a:p>
            <a:r>
              <a:rPr lang="en-US" dirty="0" smtClean="0"/>
              <a:t>                    Fig </a:t>
            </a:r>
            <a:r>
              <a:rPr lang="en-US" dirty="0"/>
              <a:t>6: The bottom 20 countries with lowest infection cases</a:t>
            </a:r>
          </a:p>
          <a:p>
            <a:r>
              <a:rPr lang="en-US" dirty="0"/>
              <a:t> </a:t>
            </a:r>
          </a:p>
          <a:p>
            <a:r>
              <a:rPr lang="en-US" dirty="0"/>
              <a:t>The fig 6 above shows the bottom 20 countries with the lowest infection rate. Tonga and Samoa are at the bottom of the group with 1 case each. Aruba and Burkina Faso top the group with 16,354 cases and 16,000 cases respectively</a:t>
            </a:r>
          </a:p>
        </p:txBody>
      </p:sp>
      <p:pic>
        <p:nvPicPr>
          <p:cNvPr id="3" name="Picture 2" descr="C:\Users\ANDYTECH\Documents\DAV\image6.jpeg"/>
          <p:cNvPicPr/>
          <p:nvPr/>
        </p:nvPicPr>
        <p:blipFill>
          <a:blip r:embed="rId2">
            <a:extLst>
              <a:ext uri="{28A0092B-C50C-407E-A947-70E740481C1C}">
                <a14:useLocalDpi xmlns:a14="http://schemas.microsoft.com/office/drawing/2010/main" val="0"/>
              </a:ext>
            </a:extLst>
          </a:blip>
          <a:srcRect/>
          <a:stretch>
            <a:fillRect/>
          </a:stretch>
        </p:blipFill>
        <p:spPr bwMode="auto">
          <a:xfrm>
            <a:off x="1752600" y="914400"/>
            <a:ext cx="5486400" cy="3657600"/>
          </a:xfrm>
          <a:prstGeom prst="rect">
            <a:avLst/>
          </a:prstGeom>
          <a:noFill/>
          <a:ln>
            <a:noFill/>
          </a:ln>
        </p:spPr>
      </p:pic>
    </p:spTree>
    <p:extLst>
      <p:ext uri="{BB962C8B-B14F-4D97-AF65-F5344CB8AC3E}">
        <p14:creationId xmlns:p14="http://schemas.microsoft.com/office/powerpoint/2010/main" val="2212938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513" y="1143000"/>
            <a:ext cx="8692487" cy="3508653"/>
          </a:xfrm>
          <a:prstGeom prst="rect">
            <a:avLst/>
          </a:prstGeom>
        </p:spPr>
        <p:txBody>
          <a:bodyPr wrap="square">
            <a:spAutoFit/>
          </a:bodyPr>
          <a:lstStyle/>
          <a:p>
            <a:r>
              <a:rPr lang="en-US" sz="2400" b="1" dirty="0"/>
              <a:t>Abstract</a:t>
            </a:r>
            <a:endParaRPr lang="en-US" sz="2400" dirty="0"/>
          </a:p>
          <a:p>
            <a:r>
              <a:rPr lang="en-US" dirty="0" err="1"/>
              <a:t>Covid</a:t>
            </a:r>
            <a:r>
              <a:rPr lang="en-US" dirty="0"/>
              <a:t> 19 vaccination gap has been a major concern to the World Health Organization in the face of the prevailing pandemic. To evaluate the driving factors behind this, three datasets on global vaccination count, infection and death rate and IMF report on GDP were merged and </a:t>
            </a:r>
            <a:r>
              <a:rPr lang="en-US" dirty="0" err="1"/>
              <a:t>analysed</a:t>
            </a:r>
            <a:r>
              <a:rPr lang="en-US" dirty="0"/>
              <a:t> with the aim of understanding and providing a recommendation of remedial action that could be taken to address the gap. The result of the study found that enough vaccine for percentage of a country’s population had the most significant correlation with GDP. A polynomial regression model has also been design to predict changes in enough vaccine for percentage of country’s population as a result of increase or decrease in GDP. The recommendation from this study is to provide financial aid to counties in the lower cadre of poverty level to purchase vaccine for their population size and to encourage countries on high GDP to redistribute and donate vaccine to poorer countries. </a:t>
            </a:r>
          </a:p>
        </p:txBody>
      </p:sp>
    </p:spTree>
    <p:extLst>
      <p:ext uri="{BB962C8B-B14F-4D97-AF65-F5344CB8AC3E}">
        <p14:creationId xmlns:p14="http://schemas.microsoft.com/office/powerpoint/2010/main" val="81979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5.jpeg"/>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9600"/>
            <a:ext cx="7493758" cy="4457700"/>
          </a:xfrm>
          <a:prstGeom prst="rect">
            <a:avLst/>
          </a:prstGeom>
          <a:noFill/>
          <a:ln>
            <a:noFill/>
          </a:ln>
        </p:spPr>
      </p:pic>
      <p:sp>
        <p:nvSpPr>
          <p:cNvPr id="3" name="Rectangle 2"/>
          <p:cNvSpPr/>
          <p:nvPr/>
        </p:nvSpPr>
        <p:spPr>
          <a:xfrm>
            <a:off x="1905000" y="5334684"/>
            <a:ext cx="6477000" cy="369332"/>
          </a:xfrm>
          <a:prstGeom prst="rect">
            <a:avLst/>
          </a:prstGeom>
        </p:spPr>
        <p:txBody>
          <a:bodyPr wrap="square">
            <a:spAutoFit/>
          </a:bodyPr>
          <a:lstStyle/>
          <a:p>
            <a:r>
              <a:rPr lang="en-US" dirty="0"/>
              <a:t>Fig c. Regional representation of cumulative cases</a:t>
            </a:r>
          </a:p>
        </p:txBody>
      </p:sp>
    </p:spTree>
    <p:extLst>
      <p:ext uri="{BB962C8B-B14F-4D97-AF65-F5344CB8AC3E}">
        <p14:creationId xmlns:p14="http://schemas.microsoft.com/office/powerpoint/2010/main" val="2772849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555" y="612844"/>
            <a:ext cx="8305800" cy="5909310"/>
          </a:xfrm>
          <a:prstGeom prst="rect">
            <a:avLst/>
          </a:prstGeom>
        </p:spPr>
        <p:txBody>
          <a:bodyPr wrap="square">
            <a:spAutoFit/>
          </a:bodyPr>
          <a:lstStyle/>
          <a:p>
            <a:r>
              <a:rPr lang="en-US" dirty="0"/>
              <a:t>The top 20 countries with the highest death </a:t>
            </a:r>
            <a:r>
              <a:rPr lang="en-US" dirty="0" smtClean="0"/>
              <a:t>rate</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                            </a:t>
            </a:r>
            <a:r>
              <a:rPr lang="en-US" dirty="0"/>
              <a:t>Fig 7: The top 20 countries with highest death rate</a:t>
            </a:r>
          </a:p>
          <a:p>
            <a:r>
              <a:rPr lang="en-US" dirty="0"/>
              <a:t> </a:t>
            </a:r>
          </a:p>
          <a:p>
            <a:r>
              <a:rPr lang="en-US" dirty="0"/>
              <a:t>USA and Brazil top the top with 780,000 and 610,000 respectively. Turkey and Romania are at the foot with 82,000 and 64,000 respectively.</a:t>
            </a:r>
          </a:p>
        </p:txBody>
      </p:sp>
      <p:pic>
        <p:nvPicPr>
          <p:cNvPr id="3" name="Picture 2" descr="C:\Users\ANDYTECH\Documents\DAV\image7.jpeg"/>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p:spPr>
      </p:pic>
    </p:spTree>
    <p:extLst>
      <p:ext uri="{BB962C8B-B14F-4D97-AF65-F5344CB8AC3E}">
        <p14:creationId xmlns:p14="http://schemas.microsoft.com/office/powerpoint/2010/main" val="3375269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97346"/>
            <a:ext cx="8153400" cy="6463308"/>
          </a:xfrm>
          <a:prstGeom prst="rect">
            <a:avLst/>
          </a:prstGeom>
        </p:spPr>
        <p:txBody>
          <a:bodyPr wrap="square">
            <a:spAutoFit/>
          </a:bodyPr>
          <a:lstStyle/>
          <a:p>
            <a:pPr lvl="0"/>
            <a:endParaRPr lang="en-US" dirty="0" smtClean="0"/>
          </a:p>
          <a:p>
            <a:pPr lvl="0"/>
            <a:endParaRPr lang="en-US" dirty="0"/>
          </a:p>
          <a:p>
            <a:pPr lvl="0"/>
            <a:r>
              <a:rPr lang="en-US" dirty="0" smtClean="0"/>
              <a:t>The </a:t>
            </a:r>
            <a:r>
              <a:rPr lang="en-US" dirty="0"/>
              <a:t>bottom 20 countries with the lowest death </a:t>
            </a:r>
            <a:r>
              <a:rPr lang="en-US" dirty="0" smtClean="0"/>
              <a:t>rate</a:t>
            </a:r>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r>
              <a:rPr lang="en-US" dirty="0" smtClean="0"/>
              <a:t>                       </a:t>
            </a:r>
            <a:r>
              <a:rPr lang="en-US" dirty="0"/>
              <a:t>Fig 8: The bottom 20 countries with lowest death rate</a:t>
            </a:r>
          </a:p>
          <a:p>
            <a:r>
              <a:rPr lang="en-US" dirty="0"/>
              <a:t> </a:t>
            </a:r>
          </a:p>
          <a:p>
            <a:r>
              <a:rPr lang="en-US" dirty="0"/>
              <a:t>The fig 8 above shows the bottom 20 countries with the lowest death rate. Tonga and Samoa are at the bottom of the group with 0 case each. Togo and Barbados top the group with 343 cases and 229 cases respectively</a:t>
            </a:r>
          </a:p>
        </p:txBody>
      </p:sp>
      <p:pic>
        <p:nvPicPr>
          <p:cNvPr id="3" name="Picture 2" descr="C:\Users\ANDYTECH\Documents\DAV\image8.jpeg"/>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6019800" cy="3657600"/>
          </a:xfrm>
          <a:prstGeom prst="rect">
            <a:avLst/>
          </a:prstGeom>
          <a:noFill/>
          <a:ln>
            <a:noFill/>
          </a:ln>
        </p:spPr>
      </p:pic>
    </p:spTree>
    <p:extLst>
      <p:ext uri="{BB962C8B-B14F-4D97-AF65-F5344CB8AC3E}">
        <p14:creationId xmlns:p14="http://schemas.microsoft.com/office/powerpoint/2010/main" val="23490207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6.jpeg"/>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00150"/>
            <a:ext cx="5943600" cy="4457700"/>
          </a:xfrm>
          <a:prstGeom prst="rect">
            <a:avLst/>
          </a:prstGeom>
          <a:noFill/>
          <a:ln>
            <a:noFill/>
          </a:ln>
        </p:spPr>
      </p:pic>
      <p:sp>
        <p:nvSpPr>
          <p:cNvPr id="3" name="Rectangle 2"/>
          <p:cNvSpPr/>
          <p:nvPr/>
        </p:nvSpPr>
        <p:spPr>
          <a:xfrm>
            <a:off x="2133600" y="5589611"/>
            <a:ext cx="5710451" cy="369332"/>
          </a:xfrm>
          <a:prstGeom prst="rect">
            <a:avLst/>
          </a:prstGeom>
        </p:spPr>
        <p:txBody>
          <a:bodyPr wrap="square">
            <a:spAutoFit/>
          </a:bodyPr>
          <a:lstStyle/>
          <a:p>
            <a:r>
              <a:rPr lang="en-US" dirty="0"/>
              <a:t>Fig d. Regional representation of cumulative deaths</a:t>
            </a:r>
          </a:p>
        </p:txBody>
      </p:sp>
    </p:spTree>
    <p:extLst>
      <p:ext uri="{BB962C8B-B14F-4D97-AF65-F5344CB8AC3E}">
        <p14:creationId xmlns:p14="http://schemas.microsoft.com/office/powerpoint/2010/main" val="7653605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458200" cy="6463308"/>
          </a:xfrm>
          <a:prstGeom prst="rect">
            <a:avLst/>
          </a:prstGeom>
        </p:spPr>
        <p:txBody>
          <a:bodyPr wrap="square">
            <a:spAutoFit/>
          </a:bodyPr>
          <a:lstStyle/>
          <a:p>
            <a:pPr lvl="0"/>
            <a:r>
              <a:rPr lang="en-US" dirty="0"/>
              <a:t>Which countries were among the top 20 in the economic earning/GDP chart</a:t>
            </a:r>
            <a:r>
              <a:rPr lang="en-US" dirty="0" smtClean="0"/>
              <a:t>?</a:t>
            </a:r>
          </a:p>
          <a:p>
            <a:endParaRPr lang="en-US" dirty="0"/>
          </a:p>
          <a:p>
            <a:pPr lvl="0"/>
            <a:r>
              <a:rPr lang="en-US" dirty="0" smtClean="0"/>
              <a:t> The </a:t>
            </a:r>
            <a:r>
              <a:rPr lang="en-US" dirty="0"/>
              <a:t>top 20 countries with the highest </a:t>
            </a:r>
            <a:r>
              <a:rPr lang="en-US" dirty="0" smtClean="0"/>
              <a:t>GDP</a:t>
            </a:r>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a:p>
          <a:p>
            <a:pPr lvl="0"/>
            <a:endParaRPr lang="en-US" dirty="0"/>
          </a:p>
          <a:p>
            <a:r>
              <a:rPr lang="en-US" dirty="0" smtClean="0"/>
              <a:t>                     Fig </a:t>
            </a:r>
            <a:r>
              <a:rPr lang="en-US" dirty="0"/>
              <a:t>9: The top 20 countries with highest GDP </a:t>
            </a:r>
          </a:p>
          <a:p>
            <a:r>
              <a:rPr lang="en-US" dirty="0"/>
              <a:t> </a:t>
            </a:r>
          </a:p>
          <a:p>
            <a:r>
              <a:rPr lang="en-US" dirty="0"/>
              <a:t> </a:t>
            </a:r>
          </a:p>
          <a:p>
            <a:r>
              <a:rPr lang="en-US" dirty="0"/>
              <a:t>The fig 9 above shows the top 20 countries with the highest GDP. Topped by Luxembourg and Switzerland by $131,782 and $94,698 respectively. </a:t>
            </a:r>
          </a:p>
          <a:p>
            <a:pPr lvl="0"/>
            <a:endParaRPr lang="en-US" dirty="0"/>
          </a:p>
        </p:txBody>
      </p:sp>
      <p:pic>
        <p:nvPicPr>
          <p:cNvPr id="3" name="Picture 2" descr="C:\Users\ANDYTECH\Documents\DAV\image9.jpeg"/>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5486400" cy="3657600"/>
          </a:xfrm>
          <a:prstGeom prst="rect">
            <a:avLst/>
          </a:prstGeom>
          <a:noFill/>
          <a:ln>
            <a:noFill/>
          </a:ln>
        </p:spPr>
      </p:pic>
    </p:spTree>
    <p:extLst>
      <p:ext uri="{BB962C8B-B14F-4D97-AF65-F5344CB8AC3E}">
        <p14:creationId xmlns:p14="http://schemas.microsoft.com/office/powerpoint/2010/main" val="3075182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7924800" cy="6463308"/>
          </a:xfrm>
          <a:prstGeom prst="rect">
            <a:avLst/>
          </a:prstGeom>
        </p:spPr>
        <p:txBody>
          <a:bodyPr wrap="square">
            <a:spAutoFit/>
          </a:bodyPr>
          <a:lstStyle/>
          <a:p>
            <a:pPr lvl="0"/>
            <a:r>
              <a:rPr lang="en-US" dirty="0"/>
              <a:t>The bottom 20 countries with the lowest </a:t>
            </a:r>
            <a:r>
              <a:rPr lang="en-US" dirty="0" smtClean="0"/>
              <a:t>GDP</a:t>
            </a:r>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a:p>
          <a:p>
            <a:pPr lvl="0"/>
            <a:endParaRPr lang="en-US" dirty="0" smtClean="0"/>
          </a:p>
          <a:p>
            <a:pPr lvl="0"/>
            <a:endParaRPr lang="en-US" dirty="0" smtClean="0"/>
          </a:p>
          <a:p>
            <a:pPr lvl="0"/>
            <a:endParaRPr lang="en-US" dirty="0" smtClean="0"/>
          </a:p>
          <a:p>
            <a:pPr lvl="0"/>
            <a:endParaRPr lang="en-US" dirty="0"/>
          </a:p>
          <a:p>
            <a:r>
              <a:rPr lang="en-US" dirty="0" smtClean="0"/>
              <a:t>                          Fig </a:t>
            </a:r>
            <a:r>
              <a:rPr lang="en-US" dirty="0"/>
              <a:t>10: The bottom 20 countries with lowest GDP</a:t>
            </a:r>
          </a:p>
          <a:p>
            <a:r>
              <a:rPr lang="en-US" dirty="0"/>
              <a:t> </a:t>
            </a:r>
          </a:p>
          <a:p>
            <a:r>
              <a:rPr lang="en-US" dirty="0"/>
              <a:t>The fig 10 above shows the bottom 20 countries with the lowest GDP. Somalia and South Sudan are at the bottom of the group with $347 and $315 respectively</a:t>
            </a:r>
            <a:endParaRPr lang="en-US" dirty="0" smtClean="0"/>
          </a:p>
          <a:p>
            <a:pPr lvl="0"/>
            <a:endParaRPr lang="en-US" dirty="0" smtClean="0"/>
          </a:p>
          <a:p>
            <a:pPr lvl="0"/>
            <a:endParaRPr lang="en-US" dirty="0"/>
          </a:p>
          <a:p>
            <a:pPr lvl="0"/>
            <a:endParaRPr lang="en-US" dirty="0"/>
          </a:p>
        </p:txBody>
      </p:sp>
      <p:pic>
        <p:nvPicPr>
          <p:cNvPr id="3" name="Picture 2" descr="C:\Users\ANDYTECH\Documents\DAV\image10.jpeg"/>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5486400" cy="3657600"/>
          </a:xfrm>
          <a:prstGeom prst="rect">
            <a:avLst/>
          </a:prstGeom>
          <a:noFill/>
          <a:ln>
            <a:noFill/>
          </a:ln>
        </p:spPr>
      </p:pic>
    </p:spTree>
    <p:extLst>
      <p:ext uri="{BB962C8B-B14F-4D97-AF65-F5344CB8AC3E}">
        <p14:creationId xmlns:p14="http://schemas.microsoft.com/office/powerpoint/2010/main" val="1042235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7.jpeg"/>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00150"/>
            <a:ext cx="5943600" cy="4457700"/>
          </a:xfrm>
          <a:prstGeom prst="rect">
            <a:avLst/>
          </a:prstGeom>
          <a:noFill/>
          <a:ln>
            <a:noFill/>
          </a:ln>
        </p:spPr>
      </p:pic>
      <p:sp>
        <p:nvSpPr>
          <p:cNvPr id="3" name="Rectangle 2"/>
          <p:cNvSpPr/>
          <p:nvPr/>
        </p:nvSpPr>
        <p:spPr>
          <a:xfrm>
            <a:off x="2895600" y="6019800"/>
            <a:ext cx="3682931" cy="369332"/>
          </a:xfrm>
          <a:prstGeom prst="rect">
            <a:avLst/>
          </a:prstGeom>
        </p:spPr>
        <p:txBody>
          <a:bodyPr wrap="none">
            <a:spAutoFit/>
          </a:bodyPr>
          <a:lstStyle/>
          <a:p>
            <a:r>
              <a:rPr lang="en-US" dirty="0"/>
              <a:t>Fig e. Regional representation of GDP</a:t>
            </a:r>
          </a:p>
        </p:txBody>
      </p:sp>
    </p:spTree>
    <p:extLst>
      <p:ext uri="{BB962C8B-B14F-4D97-AF65-F5344CB8AC3E}">
        <p14:creationId xmlns:p14="http://schemas.microsoft.com/office/powerpoint/2010/main" val="4153684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457200"/>
            <a:ext cx="8458200" cy="6186309"/>
          </a:xfrm>
          <a:prstGeom prst="rect">
            <a:avLst/>
          </a:prstGeom>
        </p:spPr>
        <p:txBody>
          <a:bodyPr wrap="square">
            <a:spAutoFit/>
          </a:bodyPr>
          <a:lstStyle/>
          <a:p>
            <a:r>
              <a:rPr lang="en-US" sz="2000" b="1" dirty="0" smtClean="0"/>
              <a:t>5.1.1     Bar </a:t>
            </a:r>
            <a:r>
              <a:rPr lang="en-US" sz="2000" b="1" dirty="0"/>
              <a:t>and Pie Chat Discussion</a:t>
            </a:r>
            <a:r>
              <a:rPr lang="en-US" sz="2000" b="1" dirty="0" smtClean="0"/>
              <a:t>:</a:t>
            </a:r>
          </a:p>
          <a:p>
            <a:endParaRPr lang="en-US" dirty="0"/>
          </a:p>
          <a:p>
            <a:r>
              <a:rPr lang="en-US" dirty="0"/>
              <a:t>It can be inferred from Fig1 that China has the highest doses administered by 2.12billion but was missing among the top 20 richest country in Fig 9. In fact, only 5 countries among the top 20 with highest administered doses appeared in the top 20 richest country. But this was in contrast to the countries with the highest infection rate in Fig 5 where16 countries with the highest administered doses recorded the highest infection rate. Similar pattern was also observed in Fig 7 where the top countries with highest administered doses occupied 14 spots among the top 20 with death cases.</a:t>
            </a:r>
          </a:p>
          <a:p>
            <a:r>
              <a:rPr lang="en-US" dirty="0"/>
              <a:t>It can also be observed that out of the top 20 countries with the highest administered doses, only 4 appeared among the top 20 countries in the bar chart of enough for percentage of their population in Fig 3. This is also evident in Fig a, where the continent of Asia had 66.9% of the regional pie chart of doses administered while Europe had 13.7%. But the reverse is the case in pie chart for doses enough for population in Fig b, where Europe had 36.8% while Asia had 31.0% </a:t>
            </a:r>
            <a:r>
              <a:rPr lang="en-US" dirty="0" smtClean="0"/>
              <a:t>. </a:t>
            </a:r>
          </a:p>
          <a:p>
            <a:endParaRPr lang="en-US" dirty="0" smtClean="0"/>
          </a:p>
          <a:p>
            <a:r>
              <a:rPr lang="en-US" dirty="0"/>
              <a:t>While the poorer countries in Africa and Oceania recorded low in doses administered and enough for population, they also recorded low in infection and death rate.</a:t>
            </a:r>
          </a:p>
          <a:p>
            <a:r>
              <a:rPr lang="en-US" dirty="0"/>
              <a:t>It can be seen from the chart that countries who administered doses the most were more frequent in the top column of infection and death rate while countries with enough vaccine for population appear more in the top cadre of GDP.</a:t>
            </a:r>
          </a:p>
          <a:p>
            <a:r>
              <a:rPr lang="en-US" dirty="0" smtClean="0"/>
              <a:t>  </a:t>
            </a:r>
            <a:endParaRPr lang="en-US" dirty="0"/>
          </a:p>
        </p:txBody>
      </p:sp>
    </p:spTree>
    <p:extLst>
      <p:ext uri="{BB962C8B-B14F-4D97-AF65-F5344CB8AC3E}">
        <p14:creationId xmlns:p14="http://schemas.microsoft.com/office/powerpoint/2010/main" val="4208374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91404" y="197347"/>
            <a:ext cx="8077200"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pitchFamily="34" charset="0"/>
                <a:ea typeface="Calibri" pitchFamily="34" charset="0"/>
                <a:cs typeface="Arial" pitchFamily="34" charset="0"/>
              </a:rPr>
              <a:t>5.2    Level 2: Inferential Statistical Analysis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1"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Which of these criteria, GDP, infection rate and death rate has the strongest correlation with vaccination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Correlation between GDP, Cumulative case, Cumulative death and Doses Administered</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sz="16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sz="1600" dirty="0">
              <a:latin typeface="Arial" pitchFamily="34" charset="0"/>
              <a:cs typeface="Arial" pitchFamily="34" charset="0"/>
            </a:endParaRPr>
          </a:p>
          <a:p>
            <a:pPr lvl="0" eaLnBrk="0" fontAlgn="base" hangingPunct="0">
              <a:spcBef>
                <a:spcPct val="0"/>
              </a:spcBef>
              <a:spcAft>
                <a:spcPct val="0"/>
              </a:spcAft>
            </a:pPr>
            <a:r>
              <a:rPr lang="en-US" dirty="0" smtClean="0"/>
              <a:t>                                           Fig11</a:t>
            </a:r>
            <a:r>
              <a:rPr lang="en-US" dirty="0"/>
              <a:t>. Heat map of correlation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Picture 2" descr="C:\Users\ANDYTECH\Documents\DAV\image18.jpeg"/>
          <p:cNvPicPr/>
          <p:nvPr/>
        </p:nvPicPr>
        <p:blipFill>
          <a:blip r:embed="rId2">
            <a:extLst>
              <a:ext uri="{28A0092B-C50C-407E-A947-70E740481C1C}">
                <a14:useLocalDpi xmlns:a14="http://schemas.microsoft.com/office/drawing/2010/main" val="0"/>
              </a:ext>
            </a:extLst>
          </a:blip>
          <a:srcRect/>
          <a:stretch>
            <a:fillRect/>
          </a:stretch>
        </p:blipFill>
        <p:spPr bwMode="auto">
          <a:xfrm>
            <a:off x="1745776" y="2438400"/>
            <a:ext cx="5486400" cy="3657600"/>
          </a:xfrm>
          <a:prstGeom prst="rect">
            <a:avLst/>
          </a:prstGeom>
          <a:noFill/>
          <a:ln>
            <a:noFill/>
          </a:ln>
        </p:spPr>
      </p:pic>
    </p:spTree>
    <p:extLst>
      <p:ext uri="{BB962C8B-B14F-4D97-AF65-F5344CB8AC3E}">
        <p14:creationId xmlns:p14="http://schemas.microsoft.com/office/powerpoint/2010/main" val="3079227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457200"/>
            <a:ext cx="8763000" cy="1754326"/>
          </a:xfrm>
          <a:prstGeom prst="rect">
            <a:avLst/>
          </a:prstGeom>
        </p:spPr>
        <p:txBody>
          <a:bodyPr wrap="square">
            <a:spAutoFit/>
          </a:bodyPr>
          <a:lstStyle/>
          <a:p>
            <a:r>
              <a:rPr lang="en-US" dirty="0"/>
              <a:t>It can be seen from fig 11 that GDP has the weakest correlation value of 0.026 with doses administered while cumulative death and cumulative cases have a better correlation value of 0.28 and 0.32 respectively with doses administered. The weak correlation value of GDP has lay credence to the bar chart in fig 1 and fig 9 where countries with highest vaccination doses appear less among the richest country. The doses administered has more be driven by impact of death and infection rate rather the GDP. </a:t>
            </a:r>
          </a:p>
        </p:txBody>
      </p:sp>
    </p:spTree>
    <p:extLst>
      <p:ext uri="{BB962C8B-B14F-4D97-AF65-F5344CB8AC3E}">
        <p14:creationId xmlns:p14="http://schemas.microsoft.com/office/powerpoint/2010/main" val="2400652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642" y="381000"/>
            <a:ext cx="8534400" cy="6001643"/>
          </a:xfrm>
          <a:prstGeom prst="rect">
            <a:avLst/>
          </a:prstGeom>
        </p:spPr>
        <p:txBody>
          <a:bodyPr wrap="square">
            <a:spAutoFit/>
          </a:bodyPr>
          <a:lstStyle/>
          <a:p>
            <a:r>
              <a:rPr lang="en-US" sz="2400" b="1" dirty="0" smtClean="0"/>
              <a:t>1.  </a:t>
            </a:r>
            <a:r>
              <a:rPr lang="en-US" sz="2400" b="1" dirty="0"/>
              <a:t>Introduction</a:t>
            </a:r>
            <a:endParaRPr lang="en-US" sz="2400" dirty="0"/>
          </a:p>
          <a:p>
            <a:r>
              <a:rPr lang="en-US" dirty="0"/>
              <a:t>The current coronavirus disease (COVID-19) is </a:t>
            </a:r>
            <a:r>
              <a:rPr lang="en-US" dirty="0" err="1"/>
              <a:t>recognised</a:t>
            </a:r>
            <a:r>
              <a:rPr lang="en-US" dirty="0"/>
              <a:t> as one of the worst outbreak in human history.as reported by World Health </a:t>
            </a:r>
            <a:r>
              <a:rPr lang="en-US" dirty="0" err="1"/>
              <a:t>Organisation</a:t>
            </a:r>
            <a:r>
              <a:rPr lang="en-US" dirty="0"/>
              <a:t> (WHO, 2020). Nevertheless, the pandemic reaction has also equally exemplified rapid </a:t>
            </a:r>
            <a:r>
              <a:rPr lang="en-US" dirty="0" err="1"/>
              <a:t>mobilisation</a:t>
            </a:r>
            <a:r>
              <a:rPr lang="en-US" dirty="0"/>
              <a:t> and vaccine technology at its best. ( </a:t>
            </a:r>
            <a:r>
              <a:rPr lang="en-US" dirty="0" err="1" smtClean="0"/>
              <a:t>Josep</a:t>
            </a:r>
            <a:r>
              <a:rPr lang="en-US" dirty="0" smtClean="0"/>
              <a:t>, </a:t>
            </a:r>
            <a:r>
              <a:rPr lang="en-US" dirty="0"/>
              <a:t>2021)</a:t>
            </a:r>
          </a:p>
          <a:p>
            <a:r>
              <a:rPr lang="en-US" dirty="0"/>
              <a:t>Faced with a never-before-seen crisis, governments, international </a:t>
            </a:r>
            <a:r>
              <a:rPr lang="en-US" dirty="0" err="1"/>
              <a:t>organisations</a:t>
            </a:r>
            <a:r>
              <a:rPr lang="en-US" dirty="0"/>
              <a:t>, the health-care business, and global health experts have banded together on an unprecedented scale. As a result, several vaccinations have been developed in record time, with more than eight billion doses administered worldwide.( Bloomberg, 2021).</a:t>
            </a:r>
          </a:p>
          <a:p>
            <a:r>
              <a:rPr lang="en-US" dirty="0"/>
              <a:t>It's a fantastic accomplishment that demonstrates what we can achieve when we work together in a spirit of cooperation and unity.</a:t>
            </a:r>
          </a:p>
          <a:p>
            <a:r>
              <a:rPr lang="en-US" dirty="0"/>
              <a:t>The health situation is still out of hand; the delta variant and the new entrant omicron is spreading over the world, resulting in hundreds of additional fatalities every day, widening inequalities and rising poverty (WHO, 2021). According to International Monetary Fund (IMF, 2021); "Vaccine access has emerged as the principal fault line along which the global recovery splits into two blocks: those who can look forward to further </a:t>
            </a:r>
            <a:r>
              <a:rPr lang="en-US" dirty="0" err="1"/>
              <a:t>normalisation</a:t>
            </a:r>
            <a:r>
              <a:rPr lang="en-US" dirty="0"/>
              <a:t> of activity later this year (nearly all advanced economies) and those who will still face resurgent infections and rising COVID death tolls," </a:t>
            </a:r>
          </a:p>
          <a:p>
            <a:r>
              <a:rPr lang="en-US" dirty="0"/>
              <a:t>It is this principal fault line that forms the basis of the rationale for this report. This has given rise to what is term the vaccine gap. The gap has brought forth the earning income (GDP) of countries as they battle the pandemic. </a:t>
            </a:r>
          </a:p>
        </p:txBody>
      </p:sp>
    </p:spTree>
    <p:extLst>
      <p:ext uri="{BB962C8B-B14F-4D97-AF65-F5344CB8AC3E}">
        <p14:creationId xmlns:p14="http://schemas.microsoft.com/office/powerpoint/2010/main" val="40771618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19.jpeg"/>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4849495" cy="3232785"/>
          </a:xfrm>
          <a:prstGeom prst="rect">
            <a:avLst/>
          </a:prstGeom>
          <a:noFill/>
          <a:ln>
            <a:noFill/>
          </a:ln>
        </p:spPr>
      </p:pic>
      <p:sp>
        <p:nvSpPr>
          <p:cNvPr id="3" name="Rectangle 2"/>
          <p:cNvSpPr/>
          <p:nvPr/>
        </p:nvSpPr>
        <p:spPr>
          <a:xfrm>
            <a:off x="1600200" y="5074626"/>
            <a:ext cx="5638800" cy="369332"/>
          </a:xfrm>
          <a:prstGeom prst="rect">
            <a:avLst/>
          </a:prstGeom>
        </p:spPr>
        <p:txBody>
          <a:bodyPr wrap="square">
            <a:spAutoFit/>
          </a:bodyPr>
          <a:lstStyle/>
          <a:p>
            <a:r>
              <a:rPr lang="en-US" dirty="0"/>
              <a:t>Fig 12 scatter plot between GDP and Doses administered </a:t>
            </a:r>
          </a:p>
        </p:txBody>
      </p:sp>
    </p:spTree>
    <p:extLst>
      <p:ext uri="{BB962C8B-B14F-4D97-AF65-F5344CB8AC3E}">
        <p14:creationId xmlns:p14="http://schemas.microsoft.com/office/powerpoint/2010/main" val="1454369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ANDYTECH\Documents\DAV\image20.jpeg"/>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4212590" cy="2808605"/>
          </a:xfrm>
          <a:prstGeom prst="rect">
            <a:avLst/>
          </a:prstGeom>
          <a:noFill/>
          <a:ln>
            <a:noFill/>
          </a:ln>
        </p:spPr>
      </p:pic>
      <p:sp>
        <p:nvSpPr>
          <p:cNvPr id="3" name="Rectangle 2"/>
          <p:cNvSpPr/>
          <p:nvPr/>
        </p:nvSpPr>
        <p:spPr>
          <a:xfrm>
            <a:off x="76200" y="3733800"/>
            <a:ext cx="8915400" cy="2031325"/>
          </a:xfrm>
          <a:prstGeom prst="rect">
            <a:avLst/>
          </a:prstGeom>
        </p:spPr>
        <p:txBody>
          <a:bodyPr wrap="square">
            <a:spAutoFit/>
          </a:bodyPr>
          <a:lstStyle/>
          <a:p>
            <a:r>
              <a:rPr lang="en-US" dirty="0" smtClean="0"/>
              <a:t>                    Fig </a:t>
            </a:r>
            <a:r>
              <a:rPr lang="en-US" dirty="0"/>
              <a:t>13 scatter plot between Cumulative cases and Doses </a:t>
            </a:r>
            <a:r>
              <a:rPr lang="en-US" dirty="0" smtClean="0"/>
              <a:t>administered</a:t>
            </a:r>
          </a:p>
          <a:p>
            <a:endParaRPr lang="en-US" dirty="0"/>
          </a:p>
          <a:p>
            <a:endParaRPr lang="en-US" dirty="0" smtClean="0"/>
          </a:p>
          <a:p>
            <a:endParaRPr lang="en-US" dirty="0" smtClean="0"/>
          </a:p>
          <a:p>
            <a:r>
              <a:rPr lang="en-US" dirty="0" smtClean="0"/>
              <a:t>It </a:t>
            </a:r>
            <a:r>
              <a:rPr lang="en-US" dirty="0"/>
              <a:t>can be seen from the scatter plot that cumulative case has a better liner re0lationship with doses administered than GDP.</a:t>
            </a:r>
          </a:p>
          <a:p>
            <a:endParaRPr lang="en-US" dirty="0"/>
          </a:p>
        </p:txBody>
      </p:sp>
    </p:spTree>
    <p:extLst>
      <p:ext uri="{BB962C8B-B14F-4D97-AF65-F5344CB8AC3E}">
        <p14:creationId xmlns:p14="http://schemas.microsoft.com/office/powerpoint/2010/main" val="39911012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74345"/>
            <a:ext cx="8305800" cy="5355312"/>
          </a:xfrm>
          <a:prstGeom prst="rect">
            <a:avLst/>
          </a:prstGeom>
        </p:spPr>
        <p:txBody>
          <a:bodyPr wrap="square">
            <a:spAutoFit/>
          </a:bodyPr>
          <a:lstStyle/>
          <a:p>
            <a:r>
              <a:rPr lang="en-US" dirty="0" smtClean="0"/>
              <a:t>ii. Correlation </a:t>
            </a:r>
            <a:r>
              <a:rPr lang="en-US" dirty="0"/>
              <a:t>between GDP, Cumulative case, Cumulative death and Enough vaccine for percentage of </a:t>
            </a:r>
            <a:r>
              <a:rPr lang="en-US" dirty="0" smtClean="0"/>
              <a:t>population</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                                              Fig14</a:t>
            </a:r>
            <a:r>
              <a:rPr lang="en-US" dirty="0"/>
              <a:t>. Heat map of correlation</a:t>
            </a:r>
          </a:p>
        </p:txBody>
      </p:sp>
      <p:pic>
        <p:nvPicPr>
          <p:cNvPr id="3" name="Picture 2" descr="C:\Users\ANDYTECH\Documents\DAV\image21.jpeg"/>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486400" cy="3657600"/>
          </a:xfrm>
          <a:prstGeom prst="rect">
            <a:avLst/>
          </a:prstGeom>
          <a:noFill/>
          <a:ln>
            <a:noFill/>
          </a:ln>
        </p:spPr>
      </p:pic>
    </p:spTree>
    <p:extLst>
      <p:ext uri="{BB962C8B-B14F-4D97-AF65-F5344CB8AC3E}">
        <p14:creationId xmlns:p14="http://schemas.microsoft.com/office/powerpoint/2010/main" val="3802200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692" y="228600"/>
            <a:ext cx="8641307" cy="3693319"/>
          </a:xfrm>
          <a:prstGeom prst="rect">
            <a:avLst/>
          </a:prstGeom>
        </p:spPr>
        <p:txBody>
          <a:bodyPr wrap="square">
            <a:spAutoFit/>
          </a:bodyPr>
          <a:lstStyle/>
          <a:p>
            <a:r>
              <a:rPr lang="en-US" dirty="0"/>
              <a:t>In contrast to fig 11, fig 14 has shown that GDP has the strongest correlation value of 0.646 with enough vaccine for percentage of population while cumulative death and cumulative cases have a weaker correlation value of 0.14 and 0.12 respectively with enough vaccine for percentage of population. This is an interesting part of the analysis,  To secure enough vaccination for any country’s population size is more dependent on the country’s economic earning/GDP. This is illustrated in bar chart fig 1 and 3. If a country has secure a high dose volume of 1million, this will not be enough if the population size is high, another country with a lower population size with same 1mjllion dose will vaccinate more population size. The richer countries has average population size and more money to secure enough vaccine for this population size, but the poorer countries cannot afford the luxury of securing enough vaccine for their population size, Most of them appeared at the bottom in fig 4 bar chart where 17 out of the 20 lowest countries with enough vaccine for percentage of population are African countries. </a:t>
            </a:r>
          </a:p>
        </p:txBody>
      </p:sp>
    </p:spTree>
    <p:extLst>
      <p:ext uri="{BB962C8B-B14F-4D97-AF65-F5344CB8AC3E}">
        <p14:creationId xmlns:p14="http://schemas.microsoft.com/office/powerpoint/2010/main" val="24682226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287" y="680072"/>
            <a:ext cx="8763000" cy="4801314"/>
          </a:xfrm>
          <a:prstGeom prst="rect">
            <a:avLst/>
          </a:prstGeom>
        </p:spPr>
        <p:txBody>
          <a:bodyPr wrap="square">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r>
              <a:rPr lang="en-US" dirty="0"/>
              <a:t> </a:t>
            </a:r>
            <a:r>
              <a:rPr lang="en-US" dirty="0" smtClean="0"/>
              <a:t>               Fig </a:t>
            </a:r>
            <a:r>
              <a:rPr lang="en-US" dirty="0"/>
              <a:t>15 scatter plot between GDP and Enough for percentage of population</a:t>
            </a:r>
          </a:p>
          <a:p>
            <a:r>
              <a:rPr lang="en-US" dirty="0"/>
              <a:t> </a:t>
            </a:r>
          </a:p>
          <a:p>
            <a:r>
              <a:rPr lang="en-US" dirty="0"/>
              <a:t>It can be seen from the scatter plot in fig 15 that GDP has a better liner relationship with Enough for percentage of population</a:t>
            </a:r>
          </a:p>
        </p:txBody>
      </p:sp>
      <p:pic>
        <p:nvPicPr>
          <p:cNvPr id="3" name="Picture 2" descr="C:\Users\ANDYTECH\Documents\DAV\image21.jpeg"/>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81000"/>
            <a:ext cx="5486400" cy="3657600"/>
          </a:xfrm>
          <a:prstGeom prst="rect">
            <a:avLst/>
          </a:prstGeom>
          <a:noFill/>
          <a:ln>
            <a:noFill/>
          </a:ln>
        </p:spPr>
      </p:pic>
    </p:spTree>
    <p:extLst>
      <p:ext uri="{BB962C8B-B14F-4D97-AF65-F5344CB8AC3E}">
        <p14:creationId xmlns:p14="http://schemas.microsoft.com/office/powerpoint/2010/main" val="4565899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428179"/>
            <a:ext cx="8763000" cy="2616101"/>
          </a:xfrm>
          <a:prstGeom prst="rect">
            <a:avLst/>
          </a:prstGeom>
        </p:spPr>
        <p:txBody>
          <a:bodyPr wrap="square">
            <a:spAutoFit/>
          </a:bodyPr>
          <a:lstStyle/>
          <a:p>
            <a:r>
              <a:rPr lang="en-US" b="1" dirty="0" smtClean="0">
                <a:latin typeface="Arial" pitchFamily="34" charset="0"/>
                <a:cs typeface="Arial" pitchFamily="34" charset="0"/>
              </a:rPr>
              <a:t>5.3       Level </a:t>
            </a:r>
            <a:r>
              <a:rPr lang="en-US" b="1" dirty="0">
                <a:latin typeface="Arial" pitchFamily="34" charset="0"/>
                <a:cs typeface="Arial" pitchFamily="34" charset="0"/>
              </a:rPr>
              <a:t>3: Use of Machine Learning – regression </a:t>
            </a:r>
            <a:r>
              <a:rPr lang="en-US" b="1" dirty="0" smtClean="0">
                <a:latin typeface="Arial" pitchFamily="34" charset="0"/>
                <a:cs typeface="Arial" pitchFamily="34" charset="0"/>
              </a:rPr>
              <a:t>model</a:t>
            </a:r>
          </a:p>
          <a:p>
            <a:endParaRPr lang="en-US" b="1" dirty="0">
              <a:latin typeface="Arial" pitchFamily="34" charset="0"/>
              <a:cs typeface="Arial" pitchFamily="34" charset="0"/>
            </a:endParaRPr>
          </a:p>
          <a:p>
            <a:r>
              <a:rPr lang="en-US" dirty="0" smtClean="0"/>
              <a:t>Can </a:t>
            </a:r>
            <a:r>
              <a:rPr lang="en-US" dirty="0"/>
              <a:t>increase in economic earning/GDP impact on the volume of vaccine administered?</a:t>
            </a:r>
          </a:p>
          <a:p>
            <a:r>
              <a:rPr lang="en-US" b="1" dirty="0"/>
              <a:t> </a:t>
            </a:r>
          </a:p>
          <a:p>
            <a:pPr lvl="0"/>
            <a:r>
              <a:rPr lang="en-US" sz="2000" b="1" dirty="0" smtClean="0"/>
              <a:t>5.3.1    Multivariate </a:t>
            </a:r>
            <a:r>
              <a:rPr lang="en-US" sz="2000" b="1" dirty="0"/>
              <a:t>regression: GDP </a:t>
            </a:r>
            <a:r>
              <a:rPr lang="en-US" sz="2000" b="1" dirty="0" smtClean="0"/>
              <a:t>, Cumulative cases and </a:t>
            </a:r>
            <a:r>
              <a:rPr lang="en-US" sz="2000" b="1" dirty="0"/>
              <a:t>Doses administered</a:t>
            </a:r>
          </a:p>
          <a:p>
            <a:r>
              <a:rPr lang="en-US" dirty="0"/>
              <a:t> </a:t>
            </a:r>
          </a:p>
          <a:p>
            <a:r>
              <a:rPr lang="en-US" dirty="0"/>
              <a:t>From the correlation analysis conducted above, it can be observed that GDP has minimal to zero correlation with Doses administered. We shall further examine this with OLS </a:t>
            </a:r>
            <a:r>
              <a:rPr lang="en-US" dirty="0" smtClean="0"/>
              <a:t>multivariate </a:t>
            </a:r>
            <a:r>
              <a:rPr lang="en-US" dirty="0"/>
              <a:t>regression model</a:t>
            </a:r>
          </a:p>
        </p:txBody>
      </p:sp>
    </p:spTree>
    <p:extLst>
      <p:ext uri="{BB962C8B-B14F-4D97-AF65-F5344CB8AC3E}">
        <p14:creationId xmlns:p14="http://schemas.microsoft.com/office/powerpoint/2010/main" val="276475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8197"/>
            <a:ext cx="8991600" cy="6617196"/>
          </a:xfrm>
          <a:prstGeom prst="rect">
            <a:avLst/>
          </a:prstGeom>
        </p:spPr>
        <p:txBody>
          <a:bodyPr wrap="square">
            <a:spAutoFit/>
          </a:bodyPr>
          <a:lstStyle/>
          <a:p>
            <a:r>
              <a:rPr lang="en-US" dirty="0"/>
              <a:t> </a:t>
            </a:r>
          </a:p>
          <a:p>
            <a:r>
              <a:rPr lang="en-US" sz="1400" dirty="0"/>
              <a:t>                          OLS Regression Results                            </a:t>
            </a:r>
          </a:p>
          <a:p>
            <a:r>
              <a:rPr lang="en-US" sz="1400" dirty="0"/>
              <a:t>==============================================================================</a:t>
            </a:r>
          </a:p>
          <a:p>
            <a:r>
              <a:rPr lang="en-US" sz="1400" dirty="0"/>
              <a:t>Dep. Variable:     </a:t>
            </a:r>
            <a:r>
              <a:rPr lang="en-US" sz="1400" dirty="0" err="1"/>
              <a:t>Doses_administered</a:t>
            </a:r>
            <a:r>
              <a:rPr lang="en-US" sz="1400" dirty="0"/>
              <a:t>     R-squared:                        </a:t>
            </a:r>
            <a:r>
              <a:rPr lang="en-US" sz="1400" dirty="0" smtClean="0"/>
              <a:t> 0.100</a:t>
            </a:r>
            <a:endParaRPr lang="en-US" sz="1400" dirty="0"/>
          </a:p>
          <a:p>
            <a:r>
              <a:rPr lang="en-US" sz="1400" dirty="0"/>
              <a:t>Model:                            OLS                   </a:t>
            </a:r>
            <a:r>
              <a:rPr lang="en-US" sz="1400" dirty="0" smtClean="0"/>
              <a:t>      </a:t>
            </a:r>
            <a:r>
              <a:rPr lang="en-US" sz="1400" dirty="0"/>
              <a:t>Adj. R-squared:                  0.089</a:t>
            </a:r>
          </a:p>
          <a:p>
            <a:r>
              <a:rPr lang="en-US" sz="1400" dirty="0"/>
              <a:t>Method:                 Least Squares              F-statistic:                        </a:t>
            </a:r>
            <a:r>
              <a:rPr lang="en-US" sz="1400" dirty="0" smtClean="0"/>
              <a:t>    </a:t>
            </a:r>
            <a:r>
              <a:rPr lang="en-US" sz="1400" dirty="0"/>
              <a:t>8.709</a:t>
            </a:r>
          </a:p>
          <a:p>
            <a:r>
              <a:rPr lang="en-US" sz="1400" dirty="0"/>
              <a:t>Date:                Thu, 30 Dec 2021               </a:t>
            </a:r>
            <a:r>
              <a:rPr lang="en-US" sz="1400" dirty="0" err="1"/>
              <a:t>Prob</a:t>
            </a:r>
            <a:r>
              <a:rPr lang="en-US" sz="1400" dirty="0"/>
              <a:t> (F-statistic):             </a:t>
            </a:r>
            <a:r>
              <a:rPr lang="en-US" sz="1400" dirty="0" smtClean="0"/>
              <a:t>  0.000260</a:t>
            </a:r>
            <a:endParaRPr lang="en-US" sz="1400" dirty="0"/>
          </a:p>
          <a:p>
            <a:r>
              <a:rPr lang="en-US" sz="1400" dirty="0"/>
              <a:t>Time:                        13:14:28                      Log-Likelihood:               </a:t>
            </a:r>
            <a:r>
              <a:rPr lang="en-US" sz="1400" dirty="0" smtClean="0"/>
              <a:t>   </a:t>
            </a:r>
            <a:r>
              <a:rPr lang="en-US" sz="1400" dirty="0"/>
              <a:t>-1043.4</a:t>
            </a:r>
          </a:p>
          <a:p>
            <a:r>
              <a:rPr lang="en-US" sz="1400" dirty="0"/>
              <a:t>No. Observations:                 159                 AIC:                               </a:t>
            </a:r>
            <a:r>
              <a:rPr lang="en-US" sz="1400" dirty="0" smtClean="0"/>
              <a:t>       </a:t>
            </a:r>
            <a:r>
              <a:rPr lang="en-US" sz="1400" dirty="0"/>
              <a:t>2093.</a:t>
            </a:r>
          </a:p>
          <a:p>
            <a:r>
              <a:rPr lang="en-US" sz="1400" dirty="0" err="1"/>
              <a:t>Df</a:t>
            </a:r>
            <a:r>
              <a:rPr lang="en-US" sz="1400" dirty="0"/>
              <a:t> Residuals:                     156                     BIC:                                  </a:t>
            </a:r>
            <a:r>
              <a:rPr lang="en-US" sz="1400" dirty="0" smtClean="0"/>
              <a:t>      </a:t>
            </a:r>
            <a:r>
              <a:rPr lang="en-US" sz="1400" dirty="0"/>
              <a:t>2102.</a:t>
            </a:r>
          </a:p>
          <a:p>
            <a:r>
              <a:rPr lang="en-US" sz="1400" dirty="0" err="1"/>
              <a:t>Df</a:t>
            </a:r>
            <a:r>
              <a:rPr lang="en-US" sz="1400" dirty="0"/>
              <a:t> Model:                           2                                         </a:t>
            </a:r>
          </a:p>
          <a:p>
            <a:r>
              <a:rPr lang="en-US" sz="1400" dirty="0"/>
              <a:t>Covariance Type:            </a:t>
            </a:r>
            <a:r>
              <a:rPr lang="en-US" sz="1400" dirty="0" err="1"/>
              <a:t>nonrobust</a:t>
            </a:r>
            <a:r>
              <a:rPr lang="en-US" sz="1400" dirty="0"/>
              <a:t>                                         </a:t>
            </a:r>
          </a:p>
          <a:p>
            <a:r>
              <a:rPr lang="en-US" sz="1400" dirty="0"/>
              <a:t>====================================================================================</a:t>
            </a:r>
          </a:p>
          <a:p>
            <a:r>
              <a:rPr lang="en-US" sz="1400" dirty="0"/>
              <a:t>                               </a:t>
            </a:r>
            <a:r>
              <a:rPr lang="en-US" sz="1400" dirty="0" err="1"/>
              <a:t>coef</a:t>
            </a:r>
            <a:r>
              <a:rPr lang="en-US" sz="1400" dirty="0"/>
              <a:t>             </a:t>
            </a:r>
            <a:r>
              <a:rPr lang="en-US" sz="1400" dirty="0" err="1"/>
              <a:t>std</a:t>
            </a:r>
            <a:r>
              <a:rPr lang="en-US" sz="1400" dirty="0"/>
              <a:t> err          t      P&gt;|t|      [0.025      0.975]</a:t>
            </a:r>
          </a:p>
          <a:p>
            <a:r>
              <a:rPr lang="en-US" sz="1400" dirty="0"/>
              <a:t>------------------------------------------------------------------------------------</a:t>
            </a:r>
          </a:p>
          <a:p>
            <a:r>
              <a:rPr lang="en-US" sz="1400" dirty="0"/>
              <a:t>Intercept                20.0529     17.071      1.175      0.242     -13.668      53.773</a:t>
            </a:r>
          </a:p>
          <a:p>
            <a:r>
              <a:rPr lang="en-US" sz="1400" dirty="0" err="1"/>
              <a:t>GDP_by_IMF</a:t>
            </a:r>
            <a:r>
              <a:rPr lang="en-US" sz="1400" dirty="0"/>
              <a:t>          -0.1896      0.630     -0.301      0.764      -1.434       1.055</a:t>
            </a:r>
          </a:p>
          <a:p>
            <a:r>
              <a:rPr lang="en-US" sz="1400" dirty="0" err="1"/>
              <a:t>Cumulative_cases</a:t>
            </a:r>
            <a:r>
              <a:rPr lang="en-US" sz="1400" dirty="0"/>
              <a:t>     0.0112      0.003      4.159      0.000       0.006       0.016</a:t>
            </a:r>
          </a:p>
          <a:p>
            <a:r>
              <a:rPr lang="en-US" sz="1400" dirty="0"/>
              <a:t>==============================================================================</a:t>
            </a:r>
          </a:p>
          <a:p>
            <a:r>
              <a:rPr lang="en-US" sz="1400" dirty="0"/>
              <a:t>Omnibus:                      337.772   Durbin-Watson:                   2.022</a:t>
            </a:r>
          </a:p>
          <a:p>
            <a:r>
              <a:rPr lang="en-US" sz="1400" dirty="0" err="1"/>
              <a:t>Prob</a:t>
            </a:r>
            <a:r>
              <a:rPr lang="en-US" sz="1400" dirty="0"/>
              <a:t>(Omnibus):                  0.000   </a:t>
            </a:r>
            <a:r>
              <a:rPr lang="en-US" sz="1400" dirty="0" err="1"/>
              <a:t>Jarque-Bera</a:t>
            </a:r>
            <a:r>
              <a:rPr lang="en-US" sz="1400" dirty="0"/>
              <a:t> (JB):           137342.432</a:t>
            </a:r>
          </a:p>
          <a:p>
            <a:r>
              <a:rPr lang="en-US" sz="1400" dirty="0"/>
              <a:t>Skew:                          11.801   </a:t>
            </a:r>
            <a:r>
              <a:rPr lang="en-US" sz="1400" dirty="0" err="1"/>
              <a:t>Prob</a:t>
            </a:r>
            <a:r>
              <a:rPr lang="en-US" sz="1400" dirty="0"/>
              <a:t>(JB):                         0.00</a:t>
            </a:r>
          </a:p>
          <a:p>
            <a:r>
              <a:rPr lang="en-US" sz="1400" dirty="0"/>
              <a:t>Kurtosis:                     145.035   Cond. No.                     6.76e+03</a:t>
            </a:r>
          </a:p>
          <a:p>
            <a:r>
              <a:rPr lang="en-US" sz="1400" dirty="0"/>
              <a:t>==============================================================================</a:t>
            </a:r>
          </a:p>
          <a:p>
            <a:r>
              <a:rPr lang="en-US" sz="1400" dirty="0"/>
              <a:t> </a:t>
            </a:r>
          </a:p>
          <a:p>
            <a:r>
              <a:rPr lang="en-US" sz="1400" dirty="0"/>
              <a:t>Notes:</a:t>
            </a:r>
          </a:p>
          <a:p>
            <a:r>
              <a:rPr lang="en-US" sz="1400" dirty="0"/>
              <a:t>[1] Standard Errors assume that the covariance matrix of the errors is correctly specified</a:t>
            </a:r>
            <a:r>
              <a:rPr lang="en-US" sz="1400" dirty="0" smtClean="0"/>
              <a:t>.</a:t>
            </a:r>
          </a:p>
          <a:p>
            <a:endParaRPr lang="en-US" sz="1400" dirty="0"/>
          </a:p>
          <a:p>
            <a:endParaRPr lang="en-US" sz="1400" dirty="0"/>
          </a:p>
          <a:p>
            <a:r>
              <a:rPr lang="en-US" sz="1400" dirty="0"/>
              <a:t>                 </a:t>
            </a:r>
            <a:r>
              <a:rPr lang="en-US" dirty="0"/>
              <a:t>Fig </a:t>
            </a:r>
            <a:r>
              <a:rPr lang="en-US" dirty="0" smtClean="0"/>
              <a:t>16. Multivariate </a:t>
            </a:r>
            <a:r>
              <a:rPr lang="en-US" dirty="0"/>
              <a:t>model, GDP, </a:t>
            </a:r>
            <a:r>
              <a:rPr lang="en-US" dirty="0" smtClean="0"/>
              <a:t>Cumulative </a:t>
            </a:r>
            <a:r>
              <a:rPr lang="en-US" dirty="0"/>
              <a:t>case and Doses </a:t>
            </a:r>
            <a:r>
              <a:rPr lang="en-US" dirty="0" smtClean="0"/>
              <a:t>administered </a:t>
            </a:r>
            <a:endParaRPr lang="en-US" dirty="0"/>
          </a:p>
        </p:txBody>
      </p:sp>
    </p:spTree>
    <p:extLst>
      <p:ext uri="{BB962C8B-B14F-4D97-AF65-F5344CB8AC3E}">
        <p14:creationId xmlns:p14="http://schemas.microsoft.com/office/powerpoint/2010/main" val="15168742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09600" y="228600"/>
                <a:ext cx="8229600" cy="6524863"/>
              </a:xfrm>
              <a:prstGeom prst="rect">
                <a:avLst/>
              </a:prstGeom>
            </p:spPr>
            <p:txBody>
              <a:bodyPr wrap="square">
                <a:spAutoFit/>
              </a:bodyPr>
              <a:lstStyle/>
              <a:p>
                <a:r>
                  <a:rPr lang="en-US" dirty="0"/>
                  <a:t>From fig </a:t>
                </a:r>
                <a:r>
                  <a:rPr lang="en-US" dirty="0" smtClean="0"/>
                  <a:t>16 </a:t>
                </a:r>
                <a:r>
                  <a:rPr lang="en-US" dirty="0"/>
                  <a:t>above, we can derive the following from the </a:t>
                </a:r>
                <a:r>
                  <a:rPr lang="en-US" dirty="0" smtClean="0"/>
                  <a:t>model</a:t>
                </a:r>
              </a:p>
              <a:p>
                <a:endParaRPr lang="en-US" dirty="0"/>
              </a:p>
              <a:p>
                <a:pPr marL="285750" lvl="0" indent="-285750">
                  <a:buFont typeface="Wingdings" pitchFamily="2" charset="2"/>
                  <a:buChar char="Ø"/>
                </a:pPr>
                <a:r>
                  <a:rPr lang="en-US" dirty="0"/>
                  <a:t>This is a </a:t>
                </a:r>
                <a:r>
                  <a:rPr lang="en-US" dirty="0" smtClean="0"/>
                  <a:t>multivariate </a:t>
                </a:r>
                <a:r>
                  <a:rPr lang="en-US" dirty="0"/>
                  <a:t>regression analysis  to evaluate how GDP and </a:t>
                </a:r>
                <a:r>
                  <a:rPr lang="en-US" dirty="0" err="1"/>
                  <a:t>Cumulative_cases</a:t>
                </a:r>
                <a:r>
                  <a:rPr lang="en-US" dirty="0"/>
                  <a:t> affect </a:t>
                </a:r>
                <a:r>
                  <a:rPr lang="en-US" dirty="0" err="1"/>
                  <a:t>Doses_administered</a:t>
                </a:r>
                <a:r>
                  <a:rPr lang="en-US" dirty="0"/>
                  <a:t>. </a:t>
                </a:r>
                <a:r>
                  <a:rPr lang="en-US" dirty="0" err="1"/>
                  <a:t>Cumulative_deaths</a:t>
                </a:r>
                <a:r>
                  <a:rPr lang="en-US" dirty="0"/>
                  <a:t> was dropped due to high  </a:t>
                </a:r>
                <a:r>
                  <a:rPr lang="en-US" dirty="0" err="1" smtClean="0"/>
                  <a:t>multicollinearity</a:t>
                </a:r>
                <a:endParaRPr lang="en-US" dirty="0" smtClean="0"/>
              </a:p>
              <a:p>
                <a:pPr marL="285750" lvl="0" indent="-285750">
                  <a:buFont typeface="Wingdings" pitchFamily="2" charset="2"/>
                  <a:buChar char="Ø"/>
                </a:pPr>
                <a:endParaRPr lang="en-US" dirty="0"/>
              </a:p>
              <a:p>
                <a:pPr marL="285750" lvl="0" indent="-285750">
                  <a:buFont typeface="Wingdings" pitchFamily="2" charset="2"/>
                  <a:buChar char="Ø"/>
                </a:pPr>
                <a:r>
                  <a:rPr lang="en-US" dirty="0"/>
                  <a:t>Taking a significant level (</a:t>
                </a:r>
                <a14:m>
                  <m:oMath xmlns:m="http://schemas.openxmlformats.org/officeDocument/2006/math">
                    <m:r>
                      <a:rPr lang="en-US" i="1">
                        <a:latin typeface="Cambria Math"/>
                      </a:rPr>
                      <m:t>∝)</m:t>
                    </m:r>
                  </m:oMath>
                </a14:m>
                <a:r>
                  <a:rPr lang="en-US" dirty="0"/>
                  <a:t> of 0.05, the GDP has a </a:t>
                </a:r>
                <a:r>
                  <a:rPr lang="en-US" dirty="0" smtClean="0"/>
                  <a:t>P value </a:t>
                </a:r>
                <a:r>
                  <a:rPr lang="en-US" dirty="0"/>
                  <a:t>of 0.764 which is greater than 0.05 and shows that GDP has no significant impact on </a:t>
                </a:r>
                <a:r>
                  <a:rPr lang="en-US" dirty="0" err="1"/>
                  <a:t>Doses_administered</a:t>
                </a:r>
                <a:r>
                  <a:rPr lang="en-US" dirty="0" smtClean="0"/>
                  <a:t>.</a:t>
                </a:r>
              </a:p>
              <a:p>
                <a:pPr marL="285750" lvl="0" indent="-285750">
                  <a:buFont typeface="Wingdings" pitchFamily="2" charset="2"/>
                  <a:buChar char="Ø"/>
                </a:pPr>
                <a:endParaRPr lang="en-US" dirty="0"/>
              </a:p>
              <a:p>
                <a:pPr marL="285750" lvl="0" indent="-285750">
                  <a:buFont typeface="Wingdings" pitchFamily="2" charset="2"/>
                  <a:buChar char="Ø"/>
                </a:pPr>
                <a:r>
                  <a:rPr lang="en-US" dirty="0" err="1"/>
                  <a:t>Cumulative_cases</a:t>
                </a:r>
                <a:r>
                  <a:rPr lang="en-US" dirty="0"/>
                  <a:t> has a </a:t>
                </a:r>
                <a:r>
                  <a:rPr lang="en-US" dirty="0" smtClean="0"/>
                  <a:t>P value </a:t>
                </a:r>
                <a:r>
                  <a:rPr lang="en-US" dirty="0"/>
                  <a:t>of 0.00 which is lower than 0.05 and shows that </a:t>
                </a:r>
                <a:r>
                  <a:rPr lang="en-US" dirty="0" err="1"/>
                  <a:t>Cumulative_cases</a:t>
                </a:r>
                <a:r>
                  <a:rPr lang="en-US" dirty="0"/>
                  <a:t> has a significant impact on </a:t>
                </a:r>
                <a:r>
                  <a:rPr lang="en-US" dirty="0" err="1"/>
                  <a:t>Doses_administered</a:t>
                </a:r>
                <a:r>
                  <a:rPr lang="en-US" dirty="0" smtClean="0"/>
                  <a:t>.</a:t>
                </a:r>
              </a:p>
              <a:p>
                <a:pPr marL="285750" lvl="0" indent="-285750">
                  <a:buFont typeface="Wingdings" pitchFamily="2" charset="2"/>
                  <a:buChar char="Ø"/>
                </a:pPr>
                <a:endParaRPr lang="en-US" dirty="0"/>
              </a:p>
              <a:p>
                <a:pPr marL="285750" lvl="0" indent="-285750">
                  <a:buFont typeface="Wingdings" pitchFamily="2" charset="2"/>
                  <a:buChar char="Ø"/>
                </a:pPr>
                <a:r>
                  <a:rPr lang="en-US" dirty="0"/>
                  <a:t>The R-square is 0.1 which is very low and shows that the model can not be effective </a:t>
                </a:r>
              </a:p>
              <a:p>
                <a:endParaRPr lang="en-US" dirty="0" smtClean="0"/>
              </a:p>
              <a:p>
                <a:r>
                  <a:rPr lang="en-US" dirty="0" smtClean="0"/>
                  <a:t> </a:t>
                </a:r>
              </a:p>
              <a:p>
                <a:r>
                  <a:rPr lang="en-US" sz="2000" b="1" dirty="0" smtClean="0"/>
                  <a:t>5.3.2       Simple Linear regression: GDP and </a:t>
                </a:r>
                <a:r>
                  <a:rPr lang="en-US" sz="2000" b="1" dirty="0" err="1" smtClean="0"/>
                  <a:t>Enough_for</a:t>
                </a:r>
                <a:r>
                  <a:rPr lang="en-US" sz="2000" b="1" dirty="0" smtClean="0"/>
                  <a:t>_ </a:t>
                </a:r>
                <a:r>
                  <a:rPr lang="en-US" sz="2000" b="1" dirty="0" err="1" smtClean="0"/>
                  <a:t>percentage_of_population</a:t>
                </a:r>
                <a:endParaRPr lang="en-US" sz="2000" b="1" dirty="0" smtClean="0"/>
              </a:p>
              <a:p>
                <a:r>
                  <a:rPr lang="en-US" dirty="0"/>
                  <a:t> </a:t>
                </a:r>
              </a:p>
              <a:p>
                <a:r>
                  <a:rPr lang="en-US" dirty="0"/>
                  <a:t>From the </a:t>
                </a:r>
                <a:r>
                  <a:rPr lang="en-US" dirty="0" smtClean="0"/>
                  <a:t>correlation </a:t>
                </a:r>
                <a:r>
                  <a:rPr lang="en-US" dirty="0"/>
                  <a:t>analysis conducted , it was proven that   GDP </a:t>
                </a:r>
                <a:r>
                  <a:rPr lang="en-US" dirty="0" smtClean="0"/>
                  <a:t>correlation </a:t>
                </a:r>
                <a:r>
                  <a:rPr lang="en-US" dirty="0"/>
                  <a:t>with </a:t>
                </a:r>
                <a:r>
                  <a:rPr lang="en-US" dirty="0" err="1"/>
                  <a:t>Enough_for</a:t>
                </a:r>
                <a:r>
                  <a:rPr lang="en-US" dirty="0"/>
                  <a:t>_ </a:t>
                </a:r>
                <a:r>
                  <a:rPr lang="en-US" dirty="0" err="1"/>
                  <a:t>percentage_of_population</a:t>
                </a:r>
                <a:r>
                  <a:rPr lang="en-US" dirty="0"/>
                  <a:t>. We shall also examine this with OLS linear regression model</a:t>
                </a:r>
              </a:p>
              <a:p>
                <a:r>
                  <a:rPr lang="en-US" dirty="0" smtClean="0"/>
                  <a:t> </a:t>
                </a:r>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609600" y="228600"/>
                <a:ext cx="8229600" cy="6524863"/>
              </a:xfrm>
              <a:prstGeom prst="rect">
                <a:avLst/>
              </a:prstGeom>
              <a:blipFill rotWithShape="1">
                <a:blip r:embed="rId2"/>
                <a:stretch>
                  <a:fillRect l="-741" t="-467" r="-1630" b="-467"/>
                </a:stretch>
              </a:blipFill>
            </p:spPr>
            <p:txBody>
              <a:bodyPr/>
              <a:lstStyle/>
              <a:p>
                <a:r>
                  <a:rPr lang="en-US">
                    <a:noFill/>
                  </a:rPr>
                  <a:t> </a:t>
                </a:r>
              </a:p>
            </p:txBody>
          </p:sp>
        </mc:Fallback>
      </mc:AlternateContent>
    </p:spTree>
    <p:extLst>
      <p:ext uri="{BB962C8B-B14F-4D97-AF65-F5344CB8AC3E}">
        <p14:creationId xmlns:p14="http://schemas.microsoft.com/office/powerpoint/2010/main" val="145708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99" y="117693"/>
            <a:ext cx="8915400" cy="6740307"/>
          </a:xfrm>
          <a:prstGeom prst="rect">
            <a:avLst/>
          </a:prstGeom>
        </p:spPr>
        <p:txBody>
          <a:bodyPr wrap="square">
            <a:spAutoFit/>
          </a:bodyPr>
          <a:lstStyle/>
          <a:p>
            <a:r>
              <a:rPr lang="en-US" dirty="0"/>
              <a:t> </a:t>
            </a:r>
          </a:p>
          <a:p>
            <a:r>
              <a:rPr lang="en-US" dirty="0"/>
              <a:t> </a:t>
            </a:r>
          </a:p>
          <a:p>
            <a:r>
              <a:rPr lang="en-US" sz="1400" dirty="0"/>
              <a:t>                              OLS Regression Results                               </a:t>
            </a:r>
          </a:p>
          <a:p>
            <a:r>
              <a:rPr lang="en-US" sz="1400" dirty="0"/>
              <a:t>====================================================================================</a:t>
            </a:r>
          </a:p>
          <a:p>
            <a:r>
              <a:rPr lang="en-US" sz="1400" dirty="0"/>
              <a:t>Dep. Variable:     </a:t>
            </a:r>
            <a:r>
              <a:rPr lang="en-US" sz="1400" dirty="0" err="1"/>
              <a:t>Enough_for_per_of_people</a:t>
            </a:r>
            <a:r>
              <a:rPr lang="en-US" sz="1400" dirty="0"/>
              <a:t>        R-squared:                       0.404</a:t>
            </a:r>
          </a:p>
          <a:p>
            <a:r>
              <a:rPr lang="en-US" sz="1400" dirty="0"/>
              <a:t>Model:                                  OLS                          </a:t>
            </a:r>
            <a:r>
              <a:rPr lang="en-US" sz="1400" dirty="0" smtClean="0"/>
              <a:t>         </a:t>
            </a:r>
            <a:r>
              <a:rPr lang="en-US" sz="1400" dirty="0"/>
              <a:t>Adj. R-squared:                  0.400</a:t>
            </a:r>
          </a:p>
          <a:p>
            <a:r>
              <a:rPr lang="en-US" sz="1400" dirty="0"/>
              <a:t>Method:                       Least Squares                    </a:t>
            </a:r>
            <a:r>
              <a:rPr lang="en-US" sz="1400" dirty="0" smtClean="0"/>
              <a:t>      F-statistic</a:t>
            </a:r>
            <a:r>
              <a:rPr lang="en-US" sz="1400" dirty="0"/>
              <a:t>:                         106.3</a:t>
            </a:r>
          </a:p>
          <a:p>
            <a:r>
              <a:rPr lang="en-US" sz="1400" dirty="0"/>
              <a:t>Date:                      Thu, 30 Dec 2021                     </a:t>
            </a:r>
            <a:r>
              <a:rPr lang="en-US" sz="1400" dirty="0" smtClean="0"/>
              <a:t>     </a:t>
            </a:r>
            <a:r>
              <a:rPr lang="en-US" sz="1400" dirty="0" err="1" smtClean="0"/>
              <a:t>Prob</a:t>
            </a:r>
            <a:r>
              <a:rPr lang="en-US" sz="1400" dirty="0" smtClean="0"/>
              <a:t> </a:t>
            </a:r>
            <a:r>
              <a:rPr lang="en-US" sz="1400" dirty="0"/>
              <a:t>(F-statistic):              2.33e-19</a:t>
            </a:r>
          </a:p>
          <a:p>
            <a:r>
              <a:rPr lang="en-US" sz="1400" dirty="0"/>
              <a:t>Time:                              15:24:36                           </a:t>
            </a:r>
            <a:r>
              <a:rPr lang="en-US" sz="1400" dirty="0" smtClean="0"/>
              <a:t>      Log-Likelihood</a:t>
            </a:r>
            <a:r>
              <a:rPr lang="en-US" sz="1400" dirty="0"/>
              <a:t>:                -706.03</a:t>
            </a:r>
          </a:p>
          <a:p>
            <a:r>
              <a:rPr lang="en-US" sz="1400" dirty="0"/>
              <a:t>No. Observations:                       159                    </a:t>
            </a:r>
            <a:r>
              <a:rPr lang="en-US" sz="1400" dirty="0" smtClean="0"/>
              <a:t>       </a:t>
            </a:r>
            <a:r>
              <a:rPr lang="en-US" sz="1400" dirty="0"/>
              <a:t>AIC:                                  1416.</a:t>
            </a:r>
          </a:p>
          <a:p>
            <a:r>
              <a:rPr lang="en-US" sz="1400" dirty="0" err="1"/>
              <a:t>Df</a:t>
            </a:r>
            <a:r>
              <a:rPr lang="en-US" sz="1400" dirty="0"/>
              <a:t> Residuals:                           157                          </a:t>
            </a:r>
            <a:r>
              <a:rPr lang="en-US" sz="1400" dirty="0" smtClean="0"/>
              <a:t>      </a:t>
            </a:r>
            <a:r>
              <a:rPr lang="en-US" sz="1400" dirty="0"/>
              <a:t>BIC:                                  1422.</a:t>
            </a:r>
          </a:p>
          <a:p>
            <a:r>
              <a:rPr lang="en-US" sz="1400" dirty="0" err="1"/>
              <a:t>Df</a:t>
            </a:r>
            <a:r>
              <a:rPr lang="en-US" sz="1400" dirty="0"/>
              <a:t> Model:                                 1                                         </a:t>
            </a:r>
          </a:p>
          <a:p>
            <a:r>
              <a:rPr lang="en-US" sz="1400" dirty="0"/>
              <a:t>Covariance Type:                  </a:t>
            </a:r>
            <a:r>
              <a:rPr lang="en-US" sz="1400" dirty="0" err="1"/>
              <a:t>nonrobust</a:t>
            </a:r>
            <a:r>
              <a:rPr lang="en-US" sz="1400" dirty="0"/>
              <a:t>                                         </a:t>
            </a:r>
          </a:p>
          <a:p>
            <a:r>
              <a:rPr lang="en-US" sz="1400" dirty="0"/>
              <a:t>==============================================================================</a:t>
            </a:r>
          </a:p>
          <a:p>
            <a:r>
              <a:rPr lang="en-US" sz="1400" dirty="0"/>
              <a:t>                            </a:t>
            </a:r>
            <a:r>
              <a:rPr lang="en-US" sz="1400" dirty="0" err="1"/>
              <a:t>coef</a:t>
            </a:r>
            <a:r>
              <a:rPr lang="en-US" sz="1400" dirty="0"/>
              <a:t>          </a:t>
            </a:r>
            <a:r>
              <a:rPr lang="en-US" sz="1400" dirty="0" err="1"/>
              <a:t>std</a:t>
            </a:r>
            <a:r>
              <a:rPr lang="en-US" sz="1400" dirty="0"/>
              <a:t> err          t          P&gt;|t|      [0.025      0.975]</a:t>
            </a:r>
          </a:p>
          <a:p>
            <a:r>
              <a:rPr lang="en-US" sz="1400" dirty="0"/>
              <a:t>------------------------------------------------------------------------------</a:t>
            </a:r>
          </a:p>
          <a:p>
            <a:r>
              <a:rPr lang="en-US" sz="1400" dirty="0"/>
              <a:t>Intercept            21.8711      2.010     10.881      0.000      17.901      25.841</a:t>
            </a:r>
          </a:p>
          <a:p>
            <a:r>
              <a:rPr lang="en-US" sz="1400" dirty="0" err="1"/>
              <a:t>GDP_by_IMF</a:t>
            </a:r>
            <a:r>
              <a:rPr lang="en-US" sz="1400" dirty="0"/>
              <a:t>     0.0008   7.43e-05     10.311      0.000       0.001       0.001</a:t>
            </a:r>
          </a:p>
          <a:p>
            <a:r>
              <a:rPr lang="en-US" sz="1400" dirty="0"/>
              <a:t>==============================================================================</a:t>
            </a:r>
          </a:p>
          <a:p>
            <a:r>
              <a:rPr lang="en-US" sz="1400" dirty="0"/>
              <a:t>Omnibus:                        8.183   Durbin-Watson:                   2.174</a:t>
            </a:r>
          </a:p>
          <a:p>
            <a:r>
              <a:rPr lang="en-US" sz="1400" dirty="0" err="1"/>
              <a:t>Prob</a:t>
            </a:r>
            <a:r>
              <a:rPr lang="en-US" sz="1400" dirty="0"/>
              <a:t>(Omnibus):                  0.017   </a:t>
            </a:r>
            <a:r>
              <a:rPr lang="en-US" sz="1400" dirty="0" err="1"/>
              <a:t>Jarque-Bera</a:t>
            </a:r>
            <a:r>
              <a:rPr lang="en-US" sz="1400" dirty="0"/>
              <a:t> (JB):                8.340</a:t>
            </a:r>
          </a:p>
          <a:p>
            <a:r>
              <a:rPr lang="en-US" sz="1400" dirty="0"/>
              <a:t>Skew:                           0.560   </a:t>
            </a:r>
            <a:r>
              <a:rPr lang="en-US" sz="1400" dirty="0" err="1"/>
              <a:t>Prob</a:t>
            </a:r>
            <a:r>
              <a:rPr lang="en-US" sz="1400" dirty="0"/>
              <a:t>(JB):                       0.0155</a:t>
            </a:r>
          </a:p>
          <a:p>
            <a:r>
              <a:rPr lang="en-US" sz="1400" dirty="0"/>
              <a:t>Kurtosis:                       3.051   Cond. No.                     3.32e+04</a:t>
            </a:r>
          </a:p>
          <a:p>
            <a:r>
              <a:rPr lang="en-US" sz="1400" dirty="0"/>
              <a:t>==============================================================================</a:t>
            </a:r>
          </a:p>
          <a:p>
            <a:r>
              <a:rPr lang="en-US" sz="1400" dirty="0"/>
              <a:t> </a:t>
            </a:r>
          </a:p>
          <a:p>
            <a:r>
              <a:rPr lang="en-US" sz="1400" dirty="0"/>
              <a:t>Notes:</a:t>
            </a:r>
          </a:p>
          <a:p>
            <a:r>
              <a:rPr lang="en-US" sz="1400" dirty="0"/>
              <a:t>[1] Standard Errors assume that the covariance matrix of the errors is correctly specified</a:t>
            </a:r>
            <a:r>
              <a:rPr lang="en-US" sz="1400" dirty="0" smtClean="0"/>
              <a:t>.</a:t>
            </a:r>
          </a:p>
          <a:p>
            <a:endParaRPr lang="en-US" sz="1400" dirty="0"/>
          </a:p>
          <a:p>
            <a:endParaRPr lang="en-US" sz="1400" dirty="0"/>
          </a:p>
          <a:p>
            <a:r>
              <a:rPr lang="en-US" dirty="0"/>
              <a:t>                   Fig </a:t>
            </a:r>
            <a:r>
              <a:rPr lang="en-US" dirty="0" smtClean="0"/>
              <a:t>17 </a:t>
            </a:r>
            <a:r>
              <a:rPr lang="en-US" dirty="0"/>
              <a:t>. </a:t>
            </a:r>
            <a:r>
              <a:rPr lang="en-US" dirty="0" smtClean="0"/>
              <a:t>Simple Linear </a:t>
            </a:r>
            <a:r>
              <a:rPr lang="en-US" dirty="0"/>
              <a:t>model, GDP and </a:t>
            </a:r>
            <a:r>
              <a:rPr lang="en-US" dirty="0" err="1"/>
              <a:t>Enough_for</a:t>
            </a:r>
            <a:r>
              <a:rPr lang="en-US" dirty="0"/>
              <a:t>_ </a:t>
            </a:r>
            <a:r>
              <a:rPr lang="en-US" dirty="0" err="1"/>
              <a:t>percentage_of_population</a:t>
            </a:r>
            <a:r>
              <a:rPr lang="en-US" dirty="0"/>
              <a:t>. </a:t>
            </a:r>
          </a:p>
        </p:txBody>
      </p:sp>
    </p:spTree>
    <p:extLst>
      <p:ext uri="{BB962C8B-B14F-4D97-AF65-F5344CB8AC3E}">
        <p14:creationId xmlns:p14="http://schemas.microsoft.com/office/powerpoint/2010/main" val="26879225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52400" y="152400"/>
                <a:ext cx="8763000" cy="6001643"/>
              </a:xfrm>
              <a:prstGeom prst="rect">
                <a:avLst/>
              </a:prstGeom>
            </p:spPr>
            <p:txBody>
              <a:bodyPr wrap="square">
                <a:spAutoFit/>
              </a:bodyPr>
              <a:lstStyle/>
              <a:p>
                <a:r>
                  <a:rPr lang="en-US" dirty="0"/>
                  <a:t>From fig 17 above, we can derive the following from the </a:t>
                </a:r>
                <a:r>
                  <a:rPr lang="en-US" dirty="0" smtClean="0"/>
                  <a:t>model</a:t>
                </a:r>
              </a:p>
              <a:p>
                <a:endParaRPr lang="en-US" dirty="0"/>
              </a:p>
              <a:p>
                <a:pPr marL="285750" lvl="0" indent="-285750">
                  <a:buFont typeface="Wingdings" pitchFamily="2" charset="2"/>
                  <a:buChar char="Ø"/>
                </a:pPr>
                <a:r>
                  <a:rPr lang="en-US" dirty="0"/>
                  <a:t>This is a simple linear regression analysis  to evaluate how GDP affect </a:t>
                </a:r>
                <a:r>
                  <a:rPr lang="en-US" dirty="0" err="1"/>
                  <a:t>Enough_for</a:t>
                </a:r>
                <a:r>
                  <a:rPr lang="en-US" dirty="0"/>
                  <a:t>_ </a:t>
                </a:r>
                <a:r>
                  <a:rPr lang="en-US" dirty="0" err="1" smtClean="0"/>
                  <a:t>percentage_of_population</a:t>
                </a:r>
                <a:endParaRPr lang="en-US" dirty="0" smtClean="0"/>
              </a:p>
              <a:p>
                <a:pPr marL="285750" lvl="0" indent="-285750">
                  <a:buFont typeface="Wingdings" pitchFamily="2" charset="2"/>
                  <a:buChar char="Ø"/>
                </a:pPr>
                <a:endParaRPr lang="en-US" dirty="0"/>
              </a:p>
              <a:p>
                <a:pPr marL="285750" lvl="0" indent="-285750">
                  <a:buFont typeface="Wingdings" pitchFamily="2" charset="2"/>
                  <a:buChar char="Ø"/>
                </a:pPr>
                <a:r>
                  <a:rPr lang="en-US" dirty="0"/>
                  <a:t>Taking a significant level (</a:t>
                </a:r>
                <a14:m>
                  <m:oMath xmlns:m="http://schemas.openxmlformats.org/officeDocument/2006/math">
                    <m:r>
                      <a:rPr lang="en-US" i="1">
                        <a:latin typeface="Cambria Math"/>
                      </a:rPr>
                      <m:t>∝)</m:t>
                    </m:r>
                  </m:oMath>
                </a14:m>
                <a:r>
                  <a:rPr lang="en-US" dirty="0"/>
                  <a:t> of 0.05, the GDP has a </a:t>
                </a:r>
                <a:r>
                  <a:rPr lang="en-US" dirty="0" err="1"/>
                  <a:t>Pvalue</a:t>
                </a:r>
                <a:r>
                  <a:rPr lang="en-US" dirty="0"/>
                  <a:t> of 0.000 which is very lower than 0.05 and shows that GDP has a significant impact on </a:t>
                </a:r>
                <a:r>
                  <a:rPr lang="en-US" dirty="0" err="1"/>
                  <a:t>Enough_for</a:t>
                </a:r>
                <a:r>
                  <a:rPr lang="en-US" dirty="0"/>
                  <a:t>_ </a:t>
                </a:r>
                <a:r>
                  <a:rPr lang="en-US" dirty="0" err="1" smtClean="0"/>
                  <a:t>percentage_of_population</a:t>
                </a:r>
                <a:endParaRPr lang="en-US" dirty="0" smtClean="0"/>
              </a:p>
              <a:p>
                <a:pPr marL="285750" lvl="0" indent="-285750">
                  <a:buFont typeface="Wingdings" pitchFamily="2" charset="2"/>
                  <a:buChar char="Ø"/>
                </a:pPr>
                <a:endParaRPr lang="en-US" dirty="0"/>
              </a:p>
              <a:p>
                <a:pPr marL="285750" lvl="0" indent="-285750">
                  <a:buFont typeface="Wingdings" pitchFamily="2" charset="2"/>
                  <a:buChar char="Ø"/>
                </a:pPr>
                <a:r>
                  <a:rPr lang="en-US" dirty="0"/>
                  <a:t>The R-square is 0.4 which shows that only 40% of variability in </a:t>
                </a:r>
                <a:r>
                  <a:rPr lang="en-US" dirty="0" err="1"/>
                  <a:t>Enough_for</a:t>
                </a:r>
                <a:r>
                  <a:rPr lang="en-US" dirty="0"/>
                  <a:t>_ </a:t>
                </a:r>
                <a:r>
                  <a:rPr lang="en-US" dirty="0" err="1"/>
                  <a:t>percentage_of_population</a:t>
                </a:r>
                <a:r>
                  <a:rPr lang="en-US" dirty="0"/>
                  <a:t> can be accounted for by linear regression on GDP. </a:t>
                </a:r>
                <a:endParaRPr lang="en-US" dirty="0" smtClean="0"/>
              </a:p>
              <a:p>
                <a:pPr lvl="0"/>
                <a:endParaRPr lang="en-US" dirty="0"/>
              </a:p>
              <a:p>
                <a:pPr marL="285750" lvl="0" indent="-285750">
                  <a:buFont typeface="Wingdings" pitchFamily="2" charset="2"/>
                  <a:buChar char="Ø"/>
                </a:pPr>
                <a:r>
                  <a:rPr lang="en-US" dirty="0"/>
                  <a:t>Therefore, the model is inadequate.</a:t>
                </a:r>
              </a:p>
              <a:p>
                <a:r>
                  <a:rPr lang="en-US" dirty="0"/>
                  <a:t> </a:t>
                </a:r>
              </a:p>
              <a:p>
                <a:pPr lvl="0"/>
                <a:endParaRPr lang="en-US" b="1" dirty="0" smtClean="0"/>
              </a:p>
              <a:p>
                <a:pPr lvl="0"/>
                <a:r>
                  <a:rPr lang="en-US" sz="2400" b="1" dirty="0" smtClean="0"/>
                  <a:t>5.3.3     Polynomial Regression</a:t>
                </a:r>
                <a:r>
                  <a:rPr lang="en-US" sz="2400" b="1" dirty="0"/>
                  <a:t>: </a:t>
                </a:r>
                <a:endParaRPr lang="en-US" sz="2400" b="1" dirty="0" smtClean="0"/>
              </a:p>
              <a:p>
                <a:pPr lvl="0"/>
                <a:r>
                  <a:rPr lang="en-US" b="1" dirty="0" smtClean="0"/>
                  <a:t>GDP </a:t>
                </a:r>
                <a:r>
                  <a:rPr lang="en-US" b="1" dirty="0"/>
                  <a:t>and </a:t>
                </a:r>
                <a:r>
                  <a:rPr lang="en-US" b="1" dirty="0" err="1"/>
                  <a:t>Enough_for</a:t>
                </a:r>
                <a:r>
                  <a:rPr lang="en-US" b="1" dirty="0"/>
                  <a:t>_ </a:t>
                </a:r>
                <a:r>
                  <a:rPr lang="en-US" b="1" dirty="0" err="1"/>
                  <a:t>percentage_of_population</a:t>
                </a:r>
                <a:endParaRPr lang="en-US" b="1" dirty="0"/>
              </a:p>
              <a:p>
                <a:r>
                  <a:rPr lang="en-US" dirty="0"/>
                  <a:t> </a:t>
                </a:r>
              </a:p>
              <a:p>
                <a:r>
                  <a:rPr lang="en-US" dirty="0"/>
                  <a:t>Having seen the R </a:t>
                </a:r>
                <a:r>
                  <a:rPr lang="en-US" dirty="0" smtClean="0"/>
                  <a:t>square </a:t>
                </a:r>
                <a:r>
                  <a:rPr lang="en-US" dirty="0"/>
                  <a:t>value from linear regression, it is imperative that the relationship might not to perfectly linear. To further examine the relationship, polynomial regression will be used to observed if there will be improvement in the model performance.</a:t>
                </a:r>
              </a:p>
            </p:txBody>
          </p:sp>
        </mc:Choice>
        <mc:Fallback xmlns="">
          <p:sp>
            <p:nvSpPr>
              <p:cNvPr id="2" name="Rectangle 1"/>
              <p:cNvSpPr>
                <a:spLocks noRot="1" noChangeAspect="1" noMove="1" noResize="1" noEditPoints="1" noAdjustHandles="1" noChangeArrowheads="1" noChangeShapeType="1" noTextEdit="1"/>
              </p:cNvSpPr>
              <p:nvPr/>
            </p:nvSpPr>
            <p:spPr>
              <a:xfrm>
                <a:off x="152400" y="152400"/>
                <a:ext cx="8763000" cy="6001643"/>
              </a:xfrm>
              <a:prstGeom prst="rect">
                <a:avLst/>
              </a:prstGeom>
              <a:blipFill rotWithShape="1">
                <a:blip r:embed="rId2"/>
                <a:stretch>
                  <a:fillRect l="-1043" t="-508" r="-278" b="-609"/>
                </a:stretch>
              </a:blipFill>
            </p:spPr>
            <p:txBody>
              <a:bodyPr/>
              <a:lstStyle/>
              <a:p>
                <a:r>
                  <a:rPr lang="en-US">
                    <a:noFill/>
                  </a:rPr>
                  <a:t> </a:t>
                </a:r>
              </a:p>
            </p:txBody>
          </p:sp>
        </mc:Fallback>
      </mc:AlternateContent>
    </p:spTree>
    <p:extLst>
      <p:ext uri="{BB962C8B-B14F-4D97-AF65-F5344CB8AC3E}">
        <p14:creationId xmlns:p14="http://schemas.microsoft.com/office/powerpoint/2010/main" val="748261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2" y="213815"/>
            <a:ext cx="9133764" cy="7109639"/>
          </a:xfrm>
          <a:prstGeom prst="rect">
            <a:avLst/>
          </a:prstGeom>
        </p:spPr>
        <p:txBody>
          <a:bodyPr wrap="square">
            <a:spAutoFit/>
          </a:bodyPr>
          <a:lstStyle/>
          <a:p>
            <a:r>
              <a:rPr lang="en-US" dirty="0" smtClean="0"/>
              <a:t>The goal then is to use investigative analytics approaches on open data to understand what has given rise to this divide (</a:t>
            </a:r>
            <a:r>
              <a:rPr lang="en-US" dirty="0" err="1" smtClean="0"/>
              <a:t>Jidge</a:t>
            </a:r>
            <a:r>
              <a:rPr lang="en-US" dirty="0" smtClean="0"/>
              <a:t>,  2020). The GDP and the covd-19 infection rate of each region and countries are used as indicators with the purpose of determining the relationship between these and the covid-19 vaccination progress of each country.</a:t>
            </a:r>
          </a:p>
          <a:p>
            <a:endParaRPr lang="en-US" dirty="0"/>
          </a:p>
          <a:p>
            <a:r>
              <a:rPr lang="en-US" sz="2400" b="1" dirty="0"/>
              <a:t>2. </a:t>
            </a:r>
            <a:r>
              <a:rPr lang="en-US" sz="2400" b="1" dirty="0" smtClean="0"/>
              <a:t>  Aim </a:t>
            </a:r>
            <a:r>
              <a:rPr lang="en-US" sz="2400" b="1" dirty="0"/>
              <a:t>and Objective</a:t>
            </a:r>
            <a:r>
              <a:rPr lang="en-US" sz="2400" b="1" dirty="0" smtClean="0"/>
              <a:t>:</a:t>
            </a:r>
          </a:p>
          <a:p>
            <a:r>
              <a:rPr lang="en-US" sz="2000" b="1" dirty="0" smtClean="0"/>
              <a:t>2.1   Aim</a:t>
            </a:r>
            <a:endParaRPr lang="en-US" sz="2000" dirty="0"/>
          </a:p>
          <a:p>
            <a:r>
              <a:rPr lang="en-US" dirty="0"/>
              <a:t>The aim of this report is to </a:t>
            </a:r>
            <a:r>
              <a:rPr lang="en-US" dirty="0" err="1"/>
              <a:t>utilise</a:t>
            </a:r>
            <a:r>
              <a:rPr lang="en-US" dirty="0"/>
              <a:t> data on covid-19 vaccination, infection rate and economic income of nations to evaluate the vaccine gap and justify if financial and economic enhancement will bring to World Health Organization minimum level of covid-19 vaccination campaign of countries in the tail end of the vaccine administration. With this aim in mind this report will </a:t>
            </a:r>
            <a:r>
              <a:rPr lang="en-US" dirty="0" err="1"/>
              <a:t>extablish</a:t>
            </a:r>
            <a:r>
              <a:rPr lang="en-US" dirty="0"/>
              <a:t> the following objectives below</a:t>
            </a:r>
            <a:r>
              <a:rPr lang="en-US" dirty="0" smtClean="0"/>
              <a:t>;</a:t>
            </a:r>
          </a:p>
          <a:p>
            <a:endParaRPr lang="en-US" dirty="0"/>
          </a:p>
          <a:p>
            <a:r>
              <a:rPr lang="en-US" sz="2000" b="1" dirty="0" smtClean="0"/>
              <a:t>2.2    Objective</a:t>
            </a:r>
            <a:r>
              <a:rPr lang="en-US" sz="2000" b="1" dirty="0"/>
              <a:t>:</a:t>
            </a:r>
            <a:endParaRPr lang="en-US" sz="2000" dirty="0"/>
          </a:p>
          <a:p>
            <a:pPr marL="285750" lvl="0" indent="-285750">
              <a:buFont typeface="Wingdings" pitchFamily="2" charset="2"/>
              <a:buChar char="§"/>
            </a:pPr>
            <a:r>
              <a:rPr lang="en-US" dirty="0"/>
              <a:t>To carry out critical analysis of other reports and publications on the covid-19 vaccination gap.</a:t>
            </a:r>
          </a:p>
          <a:p>
            <a:pPr marL="285750" lvl="0" indent="-285750">
              <a:buFont typeface="Wingdings" pitchFamily="2" charset="2"/>
              <a:buChar char="§"/>
            </a:pPr>
            <a:r>
              <a:rPr lang="en-US" dirty="0"/>
              <a:t>To select the appropriate data, prepare and clean it for further analysis</a:t>
            </a:r>
            <a:r>
              <a:rPr lang="en-US" dirty="0" smtClean="0"/>
              <a:t>.</a:t>
            </a:r>
          </a:p>
          <a:p>
            <a:pPr marL="285750" lvl="0" indent="-285750">
              <a:buFont typeface="Wingdings" pitchFamily="2" charset="2"/>
              <a:buChar char="§"/>
            </a:pPr>
            <a:endParaRPr lang="en-US" dirty="0"/>
          </a:p>
          <a:p>
            <a:pPr marL="285750" lvl="0" indent="-285750">
              <a:buFont typeface="Wingdings" pitchFamily="2" charset="2"/>
              <a:buChar char="§"/>
            </a:pPr>
            <a:r>
              <a:rPr lang="en-US" dirty="0"/>
              <a:t>To look at the GDP, infection rate and death recorded and how they have impacted on vaccination drive</a:t>
            </a:r>
            <a:r>
              <a:rPr lang="en-US" dirty="0" smtClean="0"/>
              <a:t>.</a:t>
            </a:r>
          </a:p>
          <a:p>
            <a:pPr marL="285750" lvl="0" indent="-285750">
              <a:buFont typeface="Wingdings" pitchFamily="2" charset="2"/>
              <a:buChar char="§"/>
            </a:pPr>
            <a:endParaRPr lang="en-US" dirty="0"/>
          </a:p>
          <a:p>
            <a:pPr marL="285750" indent="-285750">
              <a:buFont typeface="Wingdings" pitchFamily="2" charset="2"/>
              <a:buChar char="§"/>
            </a:pPr>
            <a:r>
              <a:rPr lang="en-US" dirty="0"/>
              <a:t>To use the required algorithm to establish the appropriate decision that will address the vaccination gap.</a:t>
            </a:r>
          </a:p>
          <a:p>
            <a:pPr lvl="0"/>
            <a:endParaRPr lang="en-US" dirty="0"/>
          </a:p>
          <a:p>
            <a:endParaRPr lang="en-US" dirty="0"/>
          </a:p>
        </p:txBody>
      </p:sp>
    </p:spTree>
    <p:extLst>
      <p:ext uri="{BB962C8B-B14F-4D97-AF65-F5344CB8AC3E}">
        <p14:creationId xmlns:p14="http://schemas.microsoft.com/office/powerpoint/2010/main" val="14477423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94" y="0"/>
            <a:ext cx="9677400" cy="6432530"/>
          </a:xfrm>
          <a:prstGeom prst="rect">
            <a:avLst/>
          </a:prstGeom>
        </p:spPr>
        <p:txBody>
          <a:bodyPr wrap="square">
            <a:spAutoFit/>
          </a:bodyPr>
          <a:lstStyle/>
          <a:p>
            <a:r>
              <a:rPr lang="en-US" dirty="0"/>
              <a:t> </a:t>
            </a:r>
          </a:p>
          <a:p>
            <a:r>
              <a:rPr lang="en-US" sz="1400" dirty="0"/>
              <a:t>                            OLS Regression Results                               </a:t>
            </a:r>
          </a:p>
          <a:p>
            <a:r>
              <a:rPr lang="en-US" sz="1400" dirty="0"/>
              <a:t>====================================================================================</a:t>
            </a:r>
          </a:p>
          <a:p>
            <a:r>
              <a:rPr lang="en-US" sz="1400" dirty="0"/>
              <a:t>Dep. Variable:     </a:t>
            </a:r>
            <a:r>
              <a:rPr lang="en-US" sz="1400" dirty="0" err="1"/>
              <a:t>Enough_for_per_of_people</a:t>
            </a:r>
            <a:r>
              <a:rPr lang="en-US" sz="1400" dirty="0"/>
              <a:t>       </a:t>
            </a:r>
            <a:r>
              <a:rPr lang="en-US" sz="1400" dirty="0" smtClean="0"/>
              <a:t>   R-squared</a:t>
            </a:r>
            <a:r>
              <a:rPr lang="en-US" sz="1400" dirty="0"/>
              <a:t>:                         0.557</a:t>
            </a:r>
          </a:p>
          <a:p>
            <a:r>
              <a:rPr lang="en-US" sz="1400" dirty="0"/>
              <a:t>Model:                                  OLS                                </a:t>
            </a:r>
            <a:r>
              <a:rPr lang="en-US" sz="1400" dirty="0" smtClean="0"/>
              <a:t>     </a:t>
            </a:r>
            <a:r>
              <a:rPr lang="en-US" sz="1400" dirty="0"/>
              <a:t>Adj. R-squared:                  0.552</a:t>
            </a:r>
          </a:p>
          <a:p>
            <a:r>
              <a:rPr lang="en-US" sz="1400" dirty="0"/>
              <a:t>Method:                       Least Squares                           F-statistic:                          98.17</a:t>
            </a:r>
          </a:p>
          <a:p>
            <a:r>
              <a:rPr lang="en-US" sz="1400" dirty="0"/>
              <a:t>Date:                      Thu, 30 Dec 2021                            </a:t>
            </a:r>
            <a:r>
              <a:rPr lang="en-US" sz="1400" dirty="0" err="1"/>
              <a:t>Prob</a:t>
            </a:r>
            <a:r>
              <a:rPr lang="en-US" sz="1400" dirty="0"/>
              <a:t> (F-statistic):              2.51e-28</a:t>
            </a:r>
          </a:p>
          <a:p>
            <a:r>
              <a:rPr lang="en-US" sz="1400" dirty="0"/>
              <a:t>Time:                              16:26:00                                   Log-Likelihood:                -682.37</a:t>
            </a:r>
          </a:p>
          <a:p>
            <a:r>
              <a:rPr lang="en-US" sz="1400" dirty="0"/>
              <a:t>No. Observations:                       159                              AIC:                                  1371.</a:t>
            </a:r>
          </a:p>
          <a:p>
            <a:r>
              <a:rPr lang="en-US" sz="1400" dirty="0" err="1"/>
              <a:t>Df</a:t>
            </a:r>
            <a:r>
              <a:rPr lang="en-US" sz="1400" dirty="0"/>
              <a:t> Residuals:                           156                                  BIC:                                 1380.</a:t>
            </a:r>
          </a:p>
          <a:p>
            <a:r>
              <a:rPr lang="en-US" sz="1400" dirty="0" err="1"/>
              <a:t>Df</a:t>
            </a:r>
            <a:r>
              <a:rPr lang="en-US" sz="1400" dirty="0"/>
              <a:t> Model:                                 2                                         </a:t>
            </a:r>
          </a:p>
          <a:p>
            <a:r>
              <a:rPr lang="en-US" sz="1400" dirty="0"/>
              <a:t>Covariance Type:                  </a:t>
            </a:r>
            <a:r>
              <a:rPr lang="en-US" sz="1400" dirty="0" err="1"/>
              <a:t>nonrobust</a:t>
            </a:r>
            <a:r>
              <a:rPr lang="en-US" sz="1400" dirty="0"/>
              <a:t>                                         </a:t>
            </a:r>
          </a:p>
          <a:p>
            <a:r>
              <a:rPr lang="en-US" sz="1400" dirty="0"/>
              <a:t>======================================================================================</a:t>
            </a:r>
          </a:p>
          <a:p>
            <a:r>
              <a:rPr lang="en-US" sz="1400" dirty="0"/>
              <a:t>                                       </a:t>
            </a:r>
            <a:r>
              <a:rPr lang="en-US" sz="1400" dirty="0" err="1"/>
              <a:t>coef</a:t>
            </a:r>
            <a:r>
              <a:rPr lang="en-US" sz="1400" dirty="0"/>
              <a:t>           </a:t>
            </a:r>
            <a:r>
              <a:rPr lang="en-US" sz="1400" dirty="0" err="1"/>
              <a:t>std</a:t>
            </a:r>
            <a:r>
              <a:rPr lang="en-US" sz="1400" dirty="0"/>
              <a:t> err          t      P&gt;|t|      [0.025      0.975]</a:t>
            </a:r>
          </a:p>
          <a:p>
            <a:r>
              <a:rPr lang="en-US" sz="1400" dirty="0"/>
              <a:t>--------------------------------------------------------------------------------------</a:t>
            </a:r>
          </a:p>
          <a:p>
            <a:r>
              <a:rPr lang="en-US" sz="1400" dirty="0"/>
              <a:t>Intercept                       14.6927      1.993      7.372      0.000      10.756      18.629</a:t>
            </a:r>
          </a:p>
          <a:p>
            <a:r>
              <a:rPr lang="en-US" sz="1400" dirty="0" err="1"/>
              <a:t>GDP_by_IMF</a:t>
            </a:r>
            <a:r>
              <a:rPr lang="en-US" sz="1400" dirty="0"/>
              <a:t>                 0.0018      0.000     11.559      0.000       0.002       0.002</a:t>
            </a:r>
          </a:p>
          <a:p>
            <a:r>
              <a:rPr lang="en-US" sz="1400" dirty="0"/>
              <a:t>I(</a:t>
            </a:r>
            <a:r>
              <a:rPr lang="en-US" sz="1400" dirty="0" err="1"/>
              <a:t>GDP_by_IMF</a:t>
            </a:r>
            <a:r>
              <a:rPr lang="en-US" sz="1400" dirty="0"/>
              <a:t> ** 2) -1.302e-08   1.77e-09     -7.355      0.000   -1.65e-08   -9.52e-09</a:t>
            </a:r>
          </a:p>
          <a:p>
            <a:r>
              <a:rPr lang="en-US" sz="1400" dirty="0"/>
              <a:t>==============================================================================</a:t>
            </a:r>
          </a:p>
          <a:p>
            <a:r>
              <a:rPr lang="en-US" sz="1400" dirty="0"/>
              <a:t>Omnibus:                       23.323   Durbin-Watson:                   2.107</a:t>
            </a:r>
          </a:p>
          <a:p>
            <a:r>
              <a:rPr lang="en-US" sz="1400" dirty="0" err="1"/>
              <a:t>Prob</a:t>
            </a:r>
            <a:r>
              <a:rPr lang="en-US" sz="1400" dirty="0"/>
              <a:t>(Omnibus):                  0.000   </a:t>
            </a:r>
            <a:r>
              <a:rPr lang="en-US" sz="1400" dirty="0" err="1"/>
              <a:t>Jarque-Bera</a:t>
            </a:r>
            <a:r>
              <a:rPr lang="en-US" sz="1400" dirty="0"/>
              <a:t> (JB):               28.461</a:t>
            </a:r>
          </a:p>
          <a:p>
            <a:r>
              <a:rPr lang="en-US" sz="1400" dirty="0"/>
              <a:t>Skew:                           0.985   </a:t>
            </a:r>
            <a:r>
              <a:rPr lang="en-US" sz="1400" dirty="0" err="1"/>
              <a:t>Prob</a:t>
            </a:r>
            <a:r>
              <a:rPr lang="en-US" sz="1400" dirty="0"/>
              <a:t>(JB):                     6.60e-07</a:t>
            </a:r>
          </a:p>
          <a:p>
            <a:r>
              <a:rPr lang="en-US" sz="1400" dirty="0"/>
              <a:t>Kurtosis:                       3.641   Cond. No.                     2.96e+09</a:t>
            </a:r>
          </a:p>
          <a:p>
            <a:r>
              <a:rPr lang="en-US" sz="1400" dirty="0"/>
              <a:t>==============================================================================</a:t>
            </a:r>
          </a:p>
          <a:p>
            <a:r>
              <a:rPr lang="en-US" sz="1400" dirty="0"/>
              <a:t> </a:t>
            </a:r>
          </a:p>
          <a:p>
            <a:r>
              <a:rPr lang="en-US" sz="1400" dirty="0"/>
              <a:t>Notes:</a:t>
            </a:r>
          </a:p>
          <a:p>
            <a:r>
              <a:rPr lang="en-US" sz="1400" dirty="0"/>
              <a:t>[1] Standard Errors assume that the covariance matrix of the errors is correctly specified</a:t>
            </a:r>
            <a:r>
              <a:rPr lang="en-US" sz="1400" dirty="0" smtClean="0"/>
              <a:t>.</a:t>
            </a:r>
          </a:p>
          <a:p>
            <a:endParaRPr lang="en-US" sz="1400" dirty="0"/>
          </a:p>
          <a:p>
            <a:r>
              <a:rPr lang="en-US" dirty="0" smtClean="0"/>
              <a:t>            Fig 18  </a:t>
            </a:r>
            <a:r>
              <a:rPr lang="en-US" dirty="0"/>
              <a:t>Polynomial model, GDP and </a:t>
            </a:r>
            <a:r>
              <a:rPr lang="en-US" dirty="0" err="1"/>
              <a:t>Enough_for</a:t>
            </a:r>
            <a:r>
              <a:rPr lang="en-US" dirty="0"/>
              <a:t>_ </a:t>
            </a:r>
            <a:r>
              <a:rPr lang="en-US" dirty="0" err="1"/>
              <a:t>percentage_of_population</a:t>
            </a:r>
            <a:endParaRPr lang="en-US" dirty="0"/>
          </a:p>
        </p:txBody>
      </p:sp>
    </p:spTree>
    <p:extLst>
      <p:ext uri="{BB962C8B-B14F-4D97-AF65-F5344CB8AC3E}">
        <p14:creationId xmlns:p14="http://schemas.microsoft.com/office/powerpoint/2010/main" val="19801525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152400" y="58847"/>
                <a:ext cx="8839200" cy="5909310"/>
              </a:xfrm>
              <a:prstGeom prst="rect">
                <a:avLst/>
              </a:prstGeom>
            </p:spPr>
            <p:txBody>
              <a:bodyPr wrap="square">
                <a:spAutoFit/>
              </a:bodyPr>
              <a:lstStyle/>
              <a:p>
                <a:endParaRPr lang="en-US" dirty="0" smtClean="0"/>
              </a:p>
              <a:p>
                <a:r>
                  <a:rPr lang="en-US" dirty="0" smtClean="0"/>
                  <a:t>From </a:t>
                </a:r>
                <a:r>
                  <a:rPr lang="en-US" dirty="0"/>
                  <a:t>fig </a:t>
                </a:r>
                <a:r>
                  <a:rPr lang="en-US" dirty="0" smtClean="0"/>
                  <a:t>18 </a:t>
                </a:r>
                <a:r>
                  <a:rPr lang="en-US" dirty="0"/>
                  <a:t>above, we can derive the following from the model</a:t>
                </a:r>
              </a:p>
              <a:p>
                <a:pPr lvl="0"/>
                <a:endParaRPr lang="en-US" dirty="0" smtClean="0"/>
              </a:p>
              <a:p>
                <a:pPr marL="285750" lvl="0" indent="-285750">
                  <a:buFont typeface="Wingdings" pitchFamily="2" charset="2"/>
                  <a:buChar char="Ø"/>
                </a:pPr>
                <a:r>
                  <a:rPr lang="en-US" dirty="0" smtClean="0"/>
                  <a:t>This </a:t>
                </a:r>
                <a:r>
                  <a:rPr lang="en-US" dirty="0"/>
                  <a:t>is a polynomial regression model to evaluate how GDP effect </a:t>
                </a:r>
                <a:r>
                  <a:rPr lang="en-US" dirty="0" err="1"/>
                  <a:t>Enough_for</a:t>
                </a:r>
                <a:r>
                  <a:rPr lang="en-US" dirty="0"/>
                  <a:t>_ </a:t>
                </a:r>
                <a:r>
                  <a:rPr lang="en-US" dirty="0" err="1" smtClean="0"/>
                  <a:t>percentage_of_population</a:t>
                </a:r>
                <a:endParaRPr lang="en-US" dirty="0" smtClean="0"/>
              </a:p>
              <a:p>
                <a:pPr marL="285750" lvl="0" indent="-285750">
                  <a:buFont typeface="Wingdings" pitchFamily="2" charset="2"/>
                  <a:buChar char="Ø"/>
                </a:pPr>
                <a:endParaRPr lang="en-US" dirty="0"/>
              </a:p>
              <a:p>
                <a:pPr marL="285750" lvl="0" indent="-285750">
                  <a:buFont typeface="Wingdings" pitchFamily="2" charset="2"/>
                  <a:buChar char="Ø"/>
                </a:pPr>
                <a:r>
                  <a:rPr lang="en-US" dirty="0"/>
                  <a:t>A degree of 2 was used on the GDP </a:t>
                </a:r>
                <a:r>
                  <a:rPr lang="en-US" dirty="0" smtClean="0"/>
                  <a:t>variable</a:t>
                </a:r>
              </a:p>
              <a:p>
                <a:pPr marL="285750" lvl="0" indent="-285750">
                  <a:buFont typeface="Wingdings" pitchFamily="2" charset="2"/>
                  <a:buChar char="Ø"/>
                </a:pPr>
                <a:endParaRPr lang="en-US" dirty="0"/>
              </a:p>
              <a:p>
                <a:pPr marL="285750" lvl="0" indent="-285750">
                  <a:buFont typeface="Wingdings" pitchFamily="2" charset="2"/>
                  <a:buChar char="Ø"/>
                </a:pPr>
                <a:r>
                  <a:rPr lang="en-US" dirty="0"/>
                  <a:t>Taking a significant level (</a:t>
                </a:r>
                <a14:m>
                  <m:oMath xmlns:m="http://schemas.openxmlformats.org/officeDocument/2006/math">
                    <m:r>
                      <a:rPr lang="en-US" i="1">
                        <a:latin typeface="Cambria Math"/>
                      </a:rPr>
                      <m:t>∝)</m:t>
                    </m:r>
                  </m:oMath>
                </a14:m>
                <a:r>
                  <a:rPr lang="en-US" dirty="0"/>
                  <a:t> of 0.05, the GDP has a </a:t>
                </a:r>
                <a:r>
                  <a:rPr lang="en-US" dirty="0" err="1"/>
                  <a:t>Pvalue</a:t>
                </a:r>
                <a:r>
                  <a:rPr lang="en-US" dirty="0"/>
                  <a:t> of 0.000 which is very low and shows that GDP has a significant impact on </a:t>
                </a:r>
                <a:r>
                  <a:rPr lang="en-US" dirty="0" err="1"/>
                  <a:t>Enough_for</a:t>
                </a:r>
                <a:r>
                  <a:rPr lang="en-US" dirty="0"/>
                  <a:t>_ </a:t>
                </a:r>
                <a:r>
                  <a:rPr lang="en-US" dirty="0" err="1"/>
                  <a:t>percentage_of_population</a:t>
                </a:r>
                <a:r>
                  <a:rPr lang="en-US" dirty="0" smtClean="0"/>
                  <a:t>.</a:t>
                </a:r>
              </a:p>
              <a:p>
                <a:pPr marL="285750" lvl="0" indent="-285750">
                  <a:buFont typeface="Wingdings" pitchFamily="2" charset="2"/>
                  <a:buChar char="Ø"/>
                </a:pPr>
                <a:endParaRPr lang="en-US" dirty="0"/>
              </a:p>
              <a:p>
                <a:pPr marL="285750" lvl="0" indent="-285750">
                  <a:buFont typeface="Wingdings" pitchFamily="2" charset="2"/>
                  <a:buChar char="Ø"/>
                </a:pPr>
                <a:r>
                  <a:rPr lang="en-US" dirty="0"/>
                  <a:t>The R-square is 0.55 which shows an improvement from the linear regression and can be derived that only 55% of variability in </a:t>
                </a:r>
                <a:r>
                  <a:rPr lang="en-US" dirty="0" err="1"/>
                  <a:t>Enough_for</a:t>
                </a:r>
                <a:r>
                  <a:rPr lang="en-US" dirty="0"/>
                  <a:t>_ </a:t>
                </a:r>
                <a:r>
                  <a:rPr lang="en-US" dirty="0" err="1"/>
                  <a:t>percentage_of_population</a:t>
                </a:r>
                <a:r>
                  <a:rPr lang="en-US" dirty="0"/>
                  <a:t> can be accounted for by </a:t>
                </a:r>
                <a:r>
                  <a:rPr lang="en-US" dirty="0" err="1"/>
                  <a:t>polynoial</a:t>
                </a:r>
                <a:r>
                  <a:rPr lang="en-US" dirty="0"/>
                  <a:t> regression on </a:t>
                </a:r>
                <a:r>
                  <a:rPr lang="en-US" dirty="0" smtClean="0"/>
                  <a:t>GDP</a:t>
                </a:r>
              </a:p>
              <a:p>
                <a:pPr marL="285750" lvl="0" indent="-285750">
                  <a:buFont typeface="Wingdings" pitchFamily="2" charset="2"/>
                  <a:buChar char="Ø"/>
                </a:pPr>
                <a:endParaRPr lang="en-US" dirty="0"/>
              </a:p>
              <a:p>
                <a:pPr marL="285750" lvl="0" indent="-285750">
                  <a:buFont typeface="Wingdings" pitchFamily="2" charset="2"/>
                  <a:buChar char="Ø"/>
                </a:pPr>
                <a:r>
                  <a:rPr lang="en-US" dirty="0"/>
                  <a:t>The percentage though insufficient enough but the model has shown a realistic coefficient of 14.6 against the coefficient of 21.8 shown in the linear model therefore, can give a better prediction </a:t>
                </a:r>
                <a:endParaRPr lang="en-US" dirty="0" smtClean="0"/>
              </a:p>
              <a:p>
                <a:pPr marL="285750" lvl="0" indent="-285750">
                  <a:buFont typeface="Wingdings" pitchFamily="2" charset="2"/>
                  <a:buChar char="Ø"/>
                </a:pPr>
                <a:endParaRPr lang="en-US" dirty="0"/>
              </a:p>
              <a:p>
                <a:pPr marL="285750" lvl="0" indent="-285750">
                  <a:buFont typeface="Wingdings" pitchFamily="2" charset="2"/>
                  <a:buChar char="Ø"/>
                </a:pPr>
                <a:r>
                  <a:rPr lang="en-US" dirty="0"/>
                  <a:t>It can be seen from the model that an increase in GDP will result to an increase in </a:t>
                </a:r>
                <a:r>
                  <a:rPr lang="en-US" dirty="0" err="1"/>
                  <a:t>Enough_for</a:t>
                </a:r>
                <a:r>
                  <a:rPr lang="en-US" dirty="0"/>
                  <a:t>_ </a:t>
                </a:r>
                <a:r>
                  <a:rPr lang="en-US" dirty="0" err="1"/>
                  <a:t>percentage_of_population</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52400" y="58847"/>
                <a:ext cx="8839200" cy="5909310"/>
              </a:xfrm>
              <a:prstGeom prst="rect">
                <a:avLst/>
              </a:prstGeom>
              <a:blipFill rotWithShape="1">
                <a:blip r:embed="rId2"/>
                <a:stretch>
                  <a:fillRect l="-552" t="-516" r="-621" b="-722"/>
                </a:stretch>
              </a:blipFill>
            </p:spPr>
            <p:txBody>
              <a:bodyPr/>
              <a:lstStyle/>
              <a:p>
                <a:r>
                  <a:rPr lang="en-US">
                    <a:noFill/>
                  </a:rPr>
                  <a:t> </a:t>
                </a:r>
              </a:p>
            </p:txBody>
          </p:sp>
        </mc:Fallback>
      </mc:AlternateContent>
    </p:spTree>
    <p:extLst>
      <p:ext uri="{BB962C8B-B14F-4D97-AF65-F5344CB8AC3E}">
        <p14:creationId xmlns:p14="http://schemas.microsoft.com/office/powerpoint/2010/main" val="4185725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0"/>
            <a:ext cx="8915400" cy="6586418"/>
          </a:xfrm>
          <a:prstGeom prst="rect">
            <a:avLst/>
          </a:prstGeom>
        </p:spPr>
        <p:txBody>
          <a:bodyPr wrap="square">
            <a:spAutoFit/>
          </a:bodyPr>
          <a:lstStyle/>
          <a:p>
            <a:r>
              <a:rPr lang="en-US" dirty="0"/>
              <a:t> </a:t>
            </a:r>
          </a:p>
          <a:p>
            <a:r>
              <a:rPr lang="en-US" sz="2000" b="1" dirty="0" smtClean="0"/>
              <a:t>5.4     Error </a:t>
            </a:r>
            <a:r>
              <a:rPr lang="en-US" sz="2000" b="1" dirty="0"/>
              <a:t>with data:</a:t>
            </a:r>
          </a:p>
          <a:p>
            <a:r>
              <a:rPr lang="en-US" dirty="0"/>
              <a:t>Some errors observed with the data shows an imperfect liner relationship when each dataset is pair against each other especially in regard to vaccine count and purchase as each country maneuver to secure the vaccine for their population. The same applies to report of cases of infection and death with observed irregularities from countries trying to manage their figures These types of errors are called irreducible errors and can only be taken into account.</a:t>
            </a:r>
          </a:p>
          <a:p>
            <a:r>
              <a:rPr lang="en-US" dirty="0"/>
              <a:t> </a:t>
            </a:r>
          </a:p>
          <a:p>
            <a:r>
              <a:rPr lang="en-US" sz="2400" b="1" dirty="0" smtClean="0"/>
              <a:t>6.     Recommendations </a:t>
            </a:r>
            <a:r>
              <a:rPr lang="en-US" sz="2400" b="1" dirty="0"/>
              <a:t>and Conclusion:</a:t>
            </a:r>
          </a:p>
          <a:p>
            <a:r>
              <a:rPr lang="en-US" dirty="0"/>
              <a:t>From the study it is observed that why a high volume of vaccine has been administered, this was mainly driven by the impact of the covid-19 virus on countries who administered the most doses. T</a:t>
            </a:r>
            <a:r>
              <a:rPr lang="en-US" dirty="0" smtClean="0"/>
              <a:t>he </a:t>
            </a:r>
            <a:r>
              <a:rPr lang="en-US" dirty="0"/>
              <a:t>top countries with highest infection and death rate had the highest doses administered. The vaccine gap perceive from this perspective was created as a response to death and infection rate but did not reflect </a:t>
            </a:r>
            <a:r>
              <a:rPr lang="en-US" dirty="0" smtClean="0"/>
              <a:t>the </a:t>
            </a:r>
            <a:r>
              <a:rPr lang="en-US" dirty="0"/>
              <a:t>holistic reason and can only be justified as a reaction equal to action. </a:t>
            </a:r>
            <a:endParaRPr lang="en-US" dirty="0" smtClean="0"/>
          </a:p>
          <a:p>
            <a:endParaRPr lang="en-US" dirty="0"/>
          </a:p>
          <a:p>
            <a:r>
              <a:rPr lang="en-US" dirty="0"/>
              <a:t>But to ensure the rest of the world population are vaccinated, the rich countries have rather secure the large portion of the vaccine or having in possession the production capacity of the vaccine for their population size which has left the poor countries with little or no vaccine for their </a:t>
            </a:r>
            <a:r>
              <a:rPr lang="en-US" dirty="0" smtClean="0"/>
              <a:t>population.</a:t>
            </a:r>
          </a:p>
          <a:p>
            <a:r>
              <a:rPr lang="en-US" dirty="0"/>
              <a:t>size. This has created an unhealthy vaccine gap which will defeat the WHO objective of one person per minimal dose of vaccine.  </a:t>
            </a:r>
          </a:p>
          <a:p>
            <a:r>
              <a:rPr lang="en-US" dirty="0" smtClean="0"/>
              <a:t> </a:t>
            </a:r>
            <a:endParaRPr lang="en-US" dirty="0"/>
          </a:p>
        </p:txBody>
      </p:sp>
    </p:spTree>
    <p:extLst>
      <p:ext uri="{BB962C8B-B14F-4D97-AF65-F5344CB8AC3E}">
        <p14:creationId xmlns:p14="http://schemas.microsoft.com/office/powerpoint/2010/main" val="2939911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84" y="457200"/>
            <a:ext cx="9144000" cy="6155531"/>
          </a:xfrm>
          <a:prstGeom prst="rect">
            <a:avLst/>
          </a:prstGeom>
        </p:spPr>
        <p:txBody>
          <a:bodyPr wrap="square">
            <a:spAutoFit/>
          </a:bodyPr>
          <a:lstStyle/>
          <a:p>
            <a:r>
              <a:rPr lang="en-US" dirty="0" smtClean="0"/>
              <a:t>To properly comprehend this gap, we look at the descriptive statistics of </a:t>
            </a:r>
            <a:r>
              <a:rPr lang="en-US" dirty="0" err="1" smtClean="0"/>
              <a:t>Enough_for</a:t>
            </a:r>
            <a:r>
              <a:rPr lang="en-US" dirty="0" smtClean="0"/>
              <a:t>_ </a:t>
            </a:r>
            <a:r>
              <a:rPr lang="en-US" dirty="0" err="1" smtClean="0"/>
              <a:t>percentage_of_population</a:t>
            </a:r>
            <a:r>
              <a:rPr lang="en-US" dirty="0" smtClean="0"/>
              <a:t> table 1 below</a:t>
            </a:r>
          </a:p>
          <a:p>
            <a:pPr lvl="5"/>
            <a:endParaRPr lang="en-US" dirty="0" smtClean="0"/>
          </a:p>
          <a:p>
            <a:pPr lvl="5"/>
            <a:r>
              <a:rPr lang="en-US" sz="1600" dirty="0" err="1" smtClean="0"/>
              <a:t>Enough_for_per_of_people</a:t>
            </a:r>
            <a:endParaRPr lang="en-US" sz="1600" dirty="0"/>
          </a:p>
          <a:p>
            <a:pPr lvl="5"/>
            <a:r>
              <a:rPr lang="en-US" sz="1600" dirty="0"/>
              <a:t>count	159.0</a:t>
            </a:r>
          </a:p>
          <a:p>
            <a:pPr lvl="5"/>
            <a:r>
              <a:rPr lang="en-US" sz="1600" dirty="0" smtClean="0"/>
              <a:t>mean	33.88427672955974</a:t>
            </a:r>
            <a:endParaRPr lang="en-US" sz="1600" dirty="0"/>
          </a:p>
          <a:p>
            <a:pPr lvl="5"/>
            <a:r>
              <a:rPr lang="en-US" sz="1600" dirty="0" err="1"/>
              <a:t>std</a:t>
            </a:r>
            <a:r>
              <a:rPr lang="en-US" sz="1600" dirty="0"/>
              <a:t>	</a:t>
            </a:r>
            <a:r>
              <a:rPr lang="en-US" sz="1600" dirty="0" smtClean="0"/>
              <a:t>                    26.66105236556486</a:t>
            </a:r>
            <a:endParaRPr lang="en-US" sz="1600" dirty="0"/>
          </a:p>
          <a:p>
            <a:pPr lvl="5"/>
            <a:r>
              <a:rPr lang="en-US" sz="1600" dirty="0"/>
              <a:t>min	</a:t>
            </a:r>
            <a:r>
              <a:rPr lang="en-US" sz="1600" dirty="0" smtClean="0"/>
              <a:t>                    0.1</a:t>
            </a:r>
            <a:endParaRPr lang="en-US" sz="1600" dirty="0"/>
          </a:p>
          <a:p>
            <a:pPr lvl="5"/>
            <a:r>
              <a:rPr lang="en-US" sz="1600" dirty="0"/>
              <a:t>25%	</a:t>
            </a:r>
            <a:r>
              <a:rPr lang="en-US" sz="1600" dirty="0" smtClean="0"/>
              <a:t>                    9.3</a:t>
            </a:r>
            <a:endParaRPr lang="en-US" sz="1600" dirty="0"/>
          </a:p>
          <a:p>
            <a:pPr lvl="5"/>
            <a:r>
              <a:rPr lang="en-US" sz="1600" dirty="0"/>
              <a:t>50%	</a:t>
            </a:r>
            <a:r>
              <a:rPr lang="en-US" sz="1600" dirty="0" smtClean="0"/>
              <a:t>                    29.0</a:t>
            </a:r>
            <a:endParaRPr lang="en-US" sz="1600" dirty="0"/>
          </a:p>
          <a:p>
            <a:pPr lvl="5"/>
            <a:r>
              <a:rPr lang="en-US" sz="1600" dirty="0"/>
              <a:t>75%	</a:t>
            </a:r>
            <a:r>
              <a:rPr lang="en-US" sz="1600" dirty="0" smtClean="0"/>
              <a:t>                    57.9</a:t>
            </a:r>
            <a:endParaRPr lang="en-US" sz="1600" dirty="0"/>
          </a:p>
          <a:p>
            <a:pPr lvl="5"/>
            <a:r>
              <a:rPr lang="en-US" sz="1600" dirty="0"/>
              <a:t>max	</a:t>
            </a:r>
            <a:r>
              <a:rPr lang="en-US" sz="1600" dirty="0" smtClean="0"/>
              <a:t>                    93.4</a:t>
            </a:r>
          </a:p>
          <a:p>
            <a:pPr lvl="3"/>
            <a:r>
              <a:rPr lang="en-US" sz="1600" dirty="0" smtClean="0"/>
              <a:t>Table1. descriptive statistic - </a:t>
            </a:r>
            <a:r>
              <a:rPr lang="en-US" sz="1600" dirty="0" err="1" smtClean="0"/>
              <a:t>Enough_for_per_of_people</a:t>
            </a:r>
            <a:endParaRPr lang="en-US" sz="1600" dirty="0" smtClean="0"/>
          </a:p>
          <a:p>
            <a:pPr lvl="5"/>
            <a:endParaRPr lang="en-US" dirty="0" smtClean="0"/>
          </a:p>
          <a:p>
            <a:r>
              <a:rPr lang="en-US" dirty="0" smtClean="0"/>
              <a:t>  </a:t>
            </a:r>
            <a:endParaRPr lang="en-US" dirty="0"/>
          </a:p>
          <a:p>
            <a:r>
              <a:rPr lang="en-US" dirty="0"/>
              <a:t>It can be seen that the standard deviation of 26 is very high and a large percentage of the countries are below the mean value of 33 as 25% percentile and 50% percentile indicate.   </a:t>
            </a:r>
          </a:p>
          <a:p>
            <a:r>
              <a:rPr lang="en-US" dirty="0"/>
              <a:t>It is apparent from the study that to secure enough vaccination for any country’s population size is more dependent on the country’s economic earning/GDP. The richer countries has more money to secure enough vaccine for their population size, but the poorer countries cannot afford the luxury of securing enough vaccine for their population size, Most of them appeared at the bottom in fig 4 bar chart where 17 out of the 20 lowest countries with Enough vaccine for percentage of population are African countries.</a:t>
            </a:r>
          </a:p>
        </p:txBody>
      </p:sp>
    </p:spTree>
    <p:extLst>
      <p:ext uri="{BB962C8B-B14F-4D97-AF65-F5344CB8AC3E}">
        <p14:creationId xmlns:p14="http://schemas.microsoft.com/office/powerpoint/2010/main" val="13588612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493" y="457200"/>
            <a:ext cx="8991600" cy="2862322"/>
          </a:xfrm>
          <a:prstGeom prst="rect">
            <a:avLst/>
          </a:prstGeom>
        </p:spPr>
        <p:txBody>
          <a:bodyPr wrap="square">
            <a:spAutoFit/>
          </a:bodyPr>
          <a:lstStyle/>
          <a:p>
            <a:r>
              <a:rPr lang="en-US" dirty="0"/>
              <a:t>The following recommendation shall be made to reduce the gap</a:t>
            </a:r>
            <a:r>
              <a:rPr lang="en-US" dirty="0" smtClean="0"/>
              <a:t>.</a:t>
            </a:r>
          </a:p>
          <a:p>
            <a:endParaRPr lang="en-US" dirty="0"/>
          </a:p>
          <a:p>
            <a:pPr marL="285750" lvl="0" indent="-285750">
              <a:buFont typeface="Wingdings" pitchFamily="2" charset="2"/>
              <a:buChar char="Ø"/>
            </a:pPr>
            <a:r>
              <a:rPr lang="en-US" dirty="0"/>
              <a:t>Financial aid to be provided to the countries in the 25 and 50 percentile for procurement of </a:t>
            </a:r>
            <a:r>
              <a:rPr lang="en-US" dirty="0" smtClean="0"/>
              <a:t>vaccine</a:t>
            </a:r>
          </a:p>
          <a:p>
            <a:pPr marL="285750" lvl="0" indent="-285750">
              <a:buFont typeface="Wingdings" pitchFamily="2" charset="2"/>
              <a:buChar char="Ø"/>
            </a:pPr>
            <a:endParaRPr lang="en-US" dirty="0"/>
          </a:p>
          <a:p>
            <a:pPr marL="285750" lvl="0" indent="-285750">
              <a:buFont typeface="Wingdings" pitchFamily="2" charset="2"/>
              <a:buChar char="Ø"/>
            </a:pPr>
            <a:r>
              <a:rPr lang="en-US" dirty="0"/>
              <a:t>vaccine production  and redistribution by countries on the 75 percentile should be encourage to imbibe donation to poorer countries in the 25 </a:t>
            </a:r>
            <a:r>
              <a:rPr lang="en-US" dirty="0" smtClean="0"/>
              <a:t>percentile</a:t>
            </a:r>
          </a:p>
          <a:p>
            <a:pPr marL="285750" lvl="0" indent="-285750">
              <a:buFont typeface="Wingdings" pitchFamily="2" charset="2"/>
              <a:buChar char="Ø"/>
            </a:pPr>
            <a:endParaRPr lang="en-US" dirty="0"/>
          </a:p>
          <a:p>
            <a:pPr marL="285750" lvl="0" indent="-285750">
              <a:buFont typeface="Wingdings" pitchFamily="2" charset="2"/>
              <a:buChar char="Ø"/>
            </a:pPr>
            <a:r>
              <a:rPr lang="en-US" dirty="0"/>
              <a:t>Economic enhancement to be facilitated among countries on the lower percentile as means of long term sustenance of a country ability to provide health facility for its population.</a:t>
            </a:r>
          </a:p>
        </p:txBody>
      </p:sp>
    </p:spTree>
    <p:extLst>
      <p:ext uri="{BB962C8B-B14F-4D97-AF65-F5344CB8AC3E}">
        <p14:creationId xmlns:p14="http://schemas.microsoft.com/office/powerpoint/2010/main" val="5871421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81000" y="197079"/>
            <a:ext cx="8763000"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2.3   Research question:</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Level 1: Descriptive Statistical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Which countries were among the top 20 in the vaccination campaign?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Which countries were among the top 20 in the infection and death rate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Which country/region among the top 20 in the economic earning/GDP chart?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Level 2: Inferential Statistical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Which of these criteria, GDP, infection and death rate has the strongest correlation with vaccine administration?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Level 3: Use of Machine Learning </a:t>
            </a:r>
            <a:r>
              <a:rPr kumimoji="0" lang="en-US" b="1" i="0" u="none" strike="noStrike" cap="none" normalizeH="0" baseline="0" dirty="0" smtClean="0">
                <a:ln>
                  <a:noFill/>
                </a:ln>
                <a:solidFill>
                  <a:schemeClr val="tx1"/>
                </a:solidFill>
                <a:effectLst/>
                <a:latin typeface="Calibri"/>
                <a:ea typeface="Calibri" pitchFamily="34" charset="0"/>
                <a:cs typeface="Arial" pitchFamily="34" charset="0"/>
              </a:rPr>
              <a:t>–</a:t>
            </a:r>
            <a:r>
              <a:rPr kumimoji="0" lang="en-US" b="1" i="0" u="none" strike="noStrike" cap="none" normalizeH="0" baseline="0" dirty="0" smtClean="0">
                <a:ln>
                  <a:noFill/>
                </a:ln>
                <a:solidFill>
                  <a:schemeClr val="tx1"/>
                </a:solidFill>
                <a:effectLst/>
                <a:latin typeface="Arial" pitchFamily="34" charset="0"/>
                <a:ea typeface="Calibri" pitchFamily="34" charset="0"/>
                <a:cs typeface="Arial" pitchFamily="34" charset="0"/>
              </a:rPr>
              <a:t> regression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Can change in economic earning/GDP have an impact on the vaccination campaign?</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sz="1400" dirty="0">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1400" b="0" i="0" u="none" strike="noStrike" cap="none" normalizeH="0" baseline="0" dirty="0" smtClean="0">
              <a:ln>
                <a:noFill/>
              </a:ln>
              <a:solidFill>
                <a:schemeClr val="tx1"/>
              </a:solidFill>
              <a:effectLst/>
              <a:latin typeface="Arial" pitchFamily="34" charset="0"/>
              <a:cs typeface="Arial" pitchFamily="34" charset="0"/>
            </a:endParaRPr>
          </a:p>
          <a:p>
            <a:pPr lvl="0" eaLnBrk="0" fontAlgn="base" hangingPunct="0">
              <a:spcBef>
                <a:spcPct val="0"/>
              </a:spcBef>
              <a:spcAft>
                <a:spcPct val="0"/>
              </a:spcAft>
            </a:pPr>
            <a:r>
              <a:rPr kumimoji="0" lang="en-US" sz="2000" b="1" i="0" u="none" strike="noStrike" cap="none" normalizeH="0" baseline="0" dirty="0" smtClean="0">
                <a:ln>
                  <a:noFill/>
                </a:ln>
                <a:solidFill>
                  <a:schemeClr val="tx1"/>
                </a:solidFill>
                <a:effectLst/>
                <a:latin typeface="Arial" pitchFamily="34" charset="0"/>
                <a:cs typeface="Arial" pitchFamily="34" charset="0"/>
              </a:rPr>
              <a:t>3.  Literature Review</a:t>
            </a:r>
          </a:p>
          <a:p>
            <a:pPr lvl="0" eaLnBrk="0" fontAlgn="base" hangingPunct="0">
              <a:spcBef>
                <a:spcPct val="0"/>
              </a:spcBef>
              <a:spcAft>
                <a:spcPct val="0"/>
              </a:spcAft>
            </a:pPr>
            <a:r>
              <a:rPr kumimoji="0" lang="en-US" sz="1600" b="0" i="0" u="none" strike="noStrike" cap="none" normalizeH="0" baseline="0" dirty="0" smtClean="0">
                <a:ln>
                  <a:noFill/>
                </a:ln>
                <a:solidFill>
                  <a:schemeClr val="tx1"/>
                </a:solidFill>
                <a:effectLst/>
                <a:latin typeface="Arial" pitchFamily="34" charset="0"/>
                <a:cs typeface="Arial" pitchFamily="34" charset="0"/>
              </a:rPr>
              <a:t>Economic Income and Vaccine Gap</a:t>
            </a:r>
          </a:p>
          <a:p>
            <a:pPr lvl="0" eaLnBrk="0" fontAlgn="base" hangingPunct="0">
              <a:spcBef>
                <a:spcPct val="0"/>
              </a:spcBef>
              <a:spcAft>
                <a:spcPct val="0"/>
              </a:spcAft>
            </a:pPr>
            <a:r>
              <a:rPr kumimoji="0" lang="en-US" sz="1600" b="0" i="0" u="none" strike="noStrike" cap="none" normalizeH="0" baseline="0" dirty="0" smtClean="0">
                <a:ln>
                  <a:noFill/>
                </a:ln>
                <a:solidFill>
                  <a:schemeClr val="tx1"/>
                </a:solidFill>
                <a:effectLst/>
                <a:latin typeface="Arial" pitchFamily="34" charset="0"/>
                <a:cs typeface="Arial" pitchFamily="34" charset="0"/>
              </a:rPr>
              <a:t>A study of the vaccine gap as a result of economic income is capture in this research by (</a:t>
            </a:r>
            <a:r>
              <a:rPr kumimoji="0" lang="en-US" sz="1600" b="0" i="0" u="none" strike="noStrike" cap="none" normalizeH="0" baseline="0" dirty="0" err="1" smtClean="0">
                <a:ln>
                  <a:noFill/>
                </a:ln>
                <a:solidFill>
                  <a:schemeClr val="tx1"/>
                </a:solidFill>
                <a:effectLst/>
                <a:latin typeface="Arial" pitchFamily="34" charset="0"/>
                <a:cs typeface="Arial" pitchFamily="34" charset="0"/>
              </a:rPr>
              <a:t>Bawa</a:t>
            </a:r>
            <a:r>
              <a:rPr kumimoji="0" lang="en-US" sz="1600" b="0" i="0" u="none" strike="noStrike" cap="none" normalizeH="0" baseline="0" dirty="0" smtClean="0">
                <a:ln>
                  <a:noFill/>
                </a:ln>
                <a:solidFill>
                  <a:schemeClr val="tx1"/>
                </a:solidFill>
                <a:effectLst/>
                <a:latin typeface="Arial" pitchFamily="34" charset="0"/>
                <a:cs typeface="Arial" pitchFamily="34" charset="0"/>
              </a:rPr>
              <a:t>, 2021); according to Singh, in poor and least developed countries, healthcare facilities have been severely underfunded. Accessibility, affordability, and equity of healthcare facilities have become a key concern, particularly for low-income nations in the context of covid-19 vaccine due to substandard healthcare facilities, abject poverty, and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940879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534400" cy="6186309"/>
          </a:xfrm>
          <a:prstGeom prst="rect">
            <a:avLst/>
          </a:prstGeom>
        </p:spPr>
        <p:txBody>
          <a:bodyPr wrap="square">
            <a:spAutoFit/>
          </a:bodyPr>
          <a:lstStyle/>
          <a:p>
            <a:r>
              <a:rPr lang="en-US" dirty="0"/>
              <a:t>insufficient research and development expenditures. According to the study, countries in this low income regions are economically handicapped to acquire the vaccine or produce it.  It is noted in the study that developed countries, mainly China, the United States, the United Kingdom, Russia, and India, created the vaccines. At the same time, it is vital to note that there is low or no distribution of the same vaccine among the poor countries. Singh based his study from WHO publication on vaccine production and distribution, showing that over three-quarters of COVID-19 vaccine doses has been delivered only in the world's richest 10 countries, which account for around 60% of global GDP. The study stated that majority of COVID-19 vaccines were reportedly stockpiled in wealthy countries. A similar result was seen in a report by conducted by (Barbara </a:t>
            </a:r>
            <a:r>
              <a:rPr lang="en-US" dirty="0" smtClean="0"/>
              <a:t>, </a:t>
            </a:r>
            <a:r>
              <a:rPr lang="en-US" dirty="0"/>
              <a:t>2021) using data from Bloomberg and Tony Blair Institute for Global Change, The study stated that over 8billion of covd-19 vaccine has been produced, but the coronavirus, on the other hand, has exposed long-standing imbalances that perpetuate poor health and well-being in already vulnerable region. Using Africa as the base for the study, the report stated that fewer than 2% of those billions of vaccines have been distributed throughout Africa. </a:t>
            </a:r>
          </a:p>
          <a:p>
            <a:r>
              <a:rPr lang="en-US" dirty="0" smtClean="0"/>
              <a:t>(</a:t>
            </a:r>
            <a:r>
              <a:rPr lang="en-US" dirty="0" err="1" smtClean="0"/>
              <a:t>Borrell</a:t>
            </a:r>
            <a:r>
              <a:rPr lang="en-US" dirty="0"/>
              <a:t>, 2021) used report and data from IMF and One World Data to analyze the vaccination inequality, the study stated that just 3.1 percent of persons in low-income nations had received at least one dose. Going further, the study stated that although global vaccination rates have increased, there is still a North-South gap and considerable differences in </a:t>
            </a:r>
            <a:r>
              <a:rPr lang="en-US" dirty="0" err="1"/>
              <a:t>immunisation</a:t>
            </a:r>
            <a:r>
              <a:rPr lang="en-US" dirty="0"/>
              <a:t> rates. The study made a time base observation of global </a:t>
            </a:r>
            <a:r>
              <a:rPr lang="en-US" dirty="0" err="1"/>
              <a:t>covid</a:t>
            </a:r>
            <a:r>
              <a:rPr lang="en-US" dirty="0"/>
              <a:t> -19 </a:t>
            </a:r>
            <a:r>
              <a:rPr lang="en-US" dirty="0" smtClean="0"/>
              <a:t>vaccination </a:t>
            </a:r>
            <a:r>
              <a:rPr lang="en-US" dirty="0"/>
              <a:t>progress, stating on September 16, 31% of the world's population had been fully </a:t>
            </a:r>
            <a:r>
              <a:rPr lang="en-US" dirty="0" err="1"/>
              <a:t>immunised</a:t>
            </a:r>
            <a:r>
              <a:rPr lang="en-US" dirty="0"/>
              <a:t>. </a:t>
            </a:r>
          </a:p>
        </p:txBody>
      </p:sp>
    </p:spTree>
    <p:extLst>
      <p:ext uri="{BB962C8B-B14F-4D97-AF65-F5344CB8AC3E}">
        <p14:creationId xmlns:p14="http://schemas.microsoft.com/office/powerpoint/2010/main" val="2740252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197346"/>
            <a:ext cx="8534400" cy="6832640"/>
          </a:xfrm>
          <a:prstGeom prst="rect">
            <a:avLst/>
          </a:prstGeom>
        </p:spPr>
        <p:txBody>
          <a:bodyPr wrap="square">
            <a:spAutoFit/>
          </a:bodyPr>
          <a:lstStyle/>
          <a:p>
            <a:r>
              <a:rPr lang="en-US" dirty="0"/>
              <a:t>For low-income nations, the disparity is lower (3 percent vs. 7 percent , or 263 million doses). The study concluded that the low-middle-income will experience further disparity in the year 2023 as multiple variances of the disease emerge unless a global holistic approach is adopted or a financial aid is put in place</a:t>
            </a:r>
            <a:r>
              <a:rPr lang="en-US" dirty="0" smtClean="0"/>
              <a:t>.</a:t>
            </a:r>
          </a:p>
          <a:p>
            <a:endParaRPr lang="en-US" dirty="0"/>
          </a:p>
          <a:p>
            <a:r>
              <a:rPr lang="en-US" sz="2400" b="1" dirty="0"/>
              <a:t>4</a:t>
            </a:r>
            <a:r>
              <a:rPr lang="en-US" sz="2400" b="1" dirty="0" smtClean="0"/>
              <a:t>.   </a:t>
            </a:r>
            <a:r>
              <a:rPr lang="en-US" sz="2400" b="1" dirty="0"/>
              <a:t>Methodology</a:t>
            </a:r>
            <a:endParaRPr lang="en-US" sz="2400" dirty="0"/>
          </a:p>
          <a:p>
            <a:r>
              <a:rPr lang="en-US" sz="2000" b="1" dirty="0"/>
              <a:t>4.1 </a:t>
            </a:r>
            <a:r>
              <a:rPr lang="en-US" sz="2000" b="1" dirty="0" smtClean="0"/>
              <a:t>  Tools </a:t>
            </a:r>
            <a:r>
              <a:rPr lang="en-US" sz="2000" b="1" dirty="0"/>
              <a:t>and Techniques:</a:t>
            </a:r>
          </a:p>
          <a:p>
            <a:r>
              <a:rPr lang="en-US" dirty="0"/>
              <a:t>Python programming language has remain the most applied tool in data science and has sufficient libraries to deploy at every stage </a:t>
            </a:r>
            <a:r>
              <a:rPr lang="en-US" dirty="0" smtClean="0"/>
              <a:t>(Jake ,  </a:t>
            </a:r>
            <a:r>
              <a:rPr lang="en-US" dirty="0"/>
              <a:t>2020). Python libraries, pandas and </a:t>
            </a:r>
            <a:r>
              <a:rPr lang="en-US" dirty="0" err="1"/>
              <a:t>numpy</a:t>
            </a:r>
            <a:r>
              <a:rPr lang="en-US" dirty="0"/>
              <a:t> was used in the cleaning, repairing and merging of the datasets. While </a:t>
            </a:r>
            <a:r>
              <a:rPr lang="en-US" dirty="0" err="1"/>
              <a:t>matplot</a:t>
            </a:r>
            <a:r>
              <a:rPr lang="en-US" dirty="0"/>
              <a:t> and </a:t>
            </a:r>
            <a:r>
              <a:rPr lang="en-US" dirty="0" err="1"/>
              <a:t>seaborn</a:t>
            </a:r>
            <a:r>
              <a:rPr lang="en-US" dirty="0"/>
              <a:t> was used for the graphical display. Python module, </a:t>
            </a:r>
            <a:r>
              <a:rPr lang="en-US" dirty="0" err="1"/>
              <a:t>statsmodel</a:t>
            </a:r>
            <a:r>
              <a:rPr lang="en-US" dirty="0"/>
              <a:t> was </a:t>
            </a:r>
            <a:r>
              <a:rPr lang="en-US" dirty="0" err="1"/>
              <a:t>utilze</a:t>
            </a:r>
            <a:r>
              <a:rPr lang="en-US" dirty="0"/>
              <a:t> for the regression model. According to (</a:t>
            </a:r>
            <a:r>
              <a:rPr lang="en-US" dirty="0" err="1"/>
              <a:t>Mahmood</a:t>
            </a:r>
            <a:r>
              <a:rPr lang="en-US" dirty="0"/>
              <a:t>, 2020); </a:t>
            </a:r>
            <a:r>
              <a:rPr lang="en-US" dirty="0" err="1"/>
              <a:t>statsmodel</a:t>
            </a:r>
            <a:r>
              <a:rPr lang="en-US" dirty="0"/>
              <a:t>  provides top-of-the-line statistics and econometric capabilities that have been validated against other statistics software. </a:t>
            </a:r>
            <a:r>
              <a:rPr lang="en-US" dirty="0" err="1" smtClean="0"/>
              <a:t>Statsmodels</a:t>
            </a:r>
            <a:r>
              <a:rPr lang="en-US" dirty="0" smtClean="0"/>
              <a:t> </a:t>
            </a:r>
            <a:r>
              <a:rPr lang="en-US" dirty="0"/>
              <a:t>includes a wide range of linear </a:t>
            </a:r>
            <a:endParaRPr lang="en-US" dirty="0" smtClean="0"/>
          </a:p>
          <a:p>
            <a:r>
              <a:rPr lang="en-US" dirty="0"/>
              <a:t>regression models, polynomial and mixed linear models regression with discrete defendant </a:t>
            </a:r>
            <a:r>
              <a:rPr lang="en-US" dirty="0" smtClean="0"/>
              <a:t>variables.</a:t>
            </a:r>
          </a:p>
          <a:p>
            <a:endParaRPr lang="en-US" dirty="0"/>
          </a:p>
          <a:p>
            <a:r>
              <a:rPr lang="en-US" sz="2000" b="1" dirty="0"/>
              <a:t>4.2 </a:t>
            </a:r>
            <a:r>
              <a:rPr lang="en-US" sz="2000" b="1" dirty="0" smtClean="0"/>
              <a:t>   Data </a:t>
            </a:r>
            <a:r>
              <a:rPr lang="en-US" sz="2000" b="1" dirty="0"/>
              <a:t>selection and Collection</a:t>
            </a:r>
          </a:p>
          <a:p>
            <a:r>
              <a:rPr lang="en-US" dirty="0"/>
              <a:t>Determination of goals for which a required data will be used is the first step in the data mining process (Carlos, 2019), The goal of this research is to understand the factors responsible for global covid-19 vaccine gap and how best to reduce the divide. As a result, vaccination track dataset and covid-19 global stats from Bloomberg and World Health </a:t>
            </a:r>
            <a:r>
              <a:rPr lang="en-US" dirty="0" err="1"/>
              <a:t>Organisation</a:t>
            </a:r>
            <a:r>
              <a:rPr lang="en-US" dirty="0"/>
              <a:t> respectively are necessary for this research. </a:t>
            </a:r>
            <a:endParaRPr lang="en-US" dirty="0" smtClean="0"/>
          </a:p>
          <a:p>
            <a:endParaRPr lang="en-US" dirty="0"/>
          </a:p>
        </p:txBody>
      </p:sp>
    </p:spTree>
    <p:extLst>
      <p:ext uri="{BB962C8B-B14F-4D97-AF65-F5344CB8AC3E}">
        <p14:creationId xmlns:p14="http://schemas.microsoft.com/office/powerpoint/2010/main" val="2566143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228600"/>
            <a:ext cx="8610600" cy="6463308"/>
          </a:xfrm>
          <a:prstGeom prst="rect">
            <a:avLst/>
          </a:prstGeom>
        </p:spPr>
        <p:txBody>
          <a:bodyPr wrap="square">
            <a:spAutoFit/>
          </a:bodyPr>
          <a:lstStyle/>
          <a:p>
            <a:r>
              <a:rPr lang="en-US" dirty="0"/>
              <a:t>The most mentioned fact from the literature review was earning income as a predominant factor. GDP of countries was obtained from Wikipedia. The data being examined is covid-19 infection rate from outbreak till date. Dataset was </a:t>
            </a:r>
            <a:r>
              <a:rPr lang="en-US" dirty="0" err="1"/>
              <a:t>analysed</a:t>
            </a:r>
            <a:r>
              <a:rPr lang="en-US" dirty="0"/>
              <a:t> and ongoing vaccination till date was pulled for analysis .The World Health </a:t>
            </a:r>
            <a:r>
              <a:rPr lang="en-US" dirty="0" err="1"/>
              <a:t>Organisation</a:t>
            </a:r>
            <a:r>
              <a:rPr lang="en-US" dirty="0"/>
              <a:t>, Bloomberg and Wikipedia have previously collected and </a:t>
            </a:r>
            <a:r>
              <a:rPr lang="en-US" dirty="0" err="1"/>
              <a:t>organised</a:t>
            </a:r>
            <a:r>
              <a:rPr lang="en-US" dirty="0"/>
              <a:t> the data, thus it is secondary data. </a:t>
            </a:r>
            <a:endParaRPr lang="en-US" dirty="0" smtClean="0"/>
          </a:p>
          <a:p>
            <a:endParaRPr lang="en-US" dirty="0"/>
          </a:p>
          <a:p>
            <a:r>
              <a:rPr lang="en-US" sz="2000" b="1" dirty="0"/>
              <a:t>4.3 </a:t>
            </a:r>
            <a:r>
              <a:rPr lang="en-US" sz="2000" b="1" dirty="0" smtClean="0"/>
              <a:t>   Data </a:t>
            </a:r>
            <a:r>
              <a:rPr lang="en-US" sz="2000" b="1" dirty="0"/>
              <a:t>Cleaning and Merging</a:t>
            </a:r>
          </a:p>
          <a:p>
            <a:r>
              <a:rPr lang="en-US" dirty="0"/>
              <a:t>After that, the three dataset was set up for cleaning deploying pandas and </a:t>
            </a:r>
            <a:r>
              <a:rPr lang="en-US" dirty="0" err="1"/>
              <a:t>numpy</a:t>
            </a:r>
            <a:r>
              <a:rPr lang="en-US" dirty="0"/>
              <a:t>. The impurities was extracted using regex, i </a:t>
            </a:r>
            <a:r>
              <a:rPr lang="en-US" dirty="0" err="1"/>
              <a:t>loc</a:t>
            </a:r>
            <a:r>
              <a:rPr lang="en-US" dirty="0"/>
              <a:t> and </a:t>
            </a:r>
            <a:r>
              <a:rPr lang="en-US" dirty="0" err="1"/>
              <a:t>loc</a:t>
            </a:r>
            <a:r>
              <a:rPr lang="en-US" dirty="0"/>
              <a:t> </a:t>
            </a:r>
            <a:r>
              <a:rPr lang="en-US" dirty="0" smtClean="0"/>
              <a:t>(Mito, </a:t>
            </a:r>
            <a:r>
              <a:rPr lang="en-US" dirty="0"/>
              <a:t>2020). Column names were adjusted to ensure no data was lost at the point of merging. Inner merging was used to join the three dataset .together using pandas.</a:t>
            </a:r>
          </a:p>
          <a:p>
            <a:r>
              <a:rPr lang="en-US" dirty="0"/>
              <a:t>Following that, the data was examined for any errors and Nan values. Additionally, the data was purified to remove some of the results that were unnecessary for the following level of analysis. For example, the GDP for 2021 was required which was reported by IMF. The report from world bank was for 2019 so this information was excluded from the data set. There are other anomalies in the merged data which produce Nan values as a result of non-uniform country list per dataset, there were 238 countries in the covid-19 stats from WHO, 232 countries in the vaccine track dataset from Bloomberg and 209 countries in the GDP dataset from Wikipedia, there was a record of Nan value at the point of cleaning the data as most countries has missing data in the various dataset. To ensure the result is not skewed by countries with missing data if included, the rows with Nan values were dropped after final merging. </a:t>
            </a:r>
          </a:p>
          <a:p>
            <a:endParaRPr lang="en-US" dirty="0"/>
          </a:p>
        </p:txBody>
      </p:sp>
    </p:spTree>
    <p:extLst>
      <p:ext uri="{BB962C8B-B14F-4D97-AF65-F5344CB8AC3E}">
        <p14:creationId xmlns:p14="http://schemas.microsoft.com/office/powerpoint/2010/main" val="1723705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1263" y="304800"/>
            <a:ext cx="8839200" cy="6247864"/>
          </a:xfrm>
          <a:prstGeom prst="rect">
            <a:avLst/>
          </a:prstGeom>
        </p:spPr>
        <p:txBody>
          <a:bodyPr wrap="square">
            <a:spAutoFit/>
          </a:bodyPr>
          <a:lstStyle/>
          <a:p>
            <a:r>
              <a:rPr lang="en-US" sz="2000" b="1" dirty="0"/>
              <a:t>4.4 </a:t>
            </a:r>
            <a:r>
              <a:rPr lang="en-US" sz="2000" b="1" dirty="0" smtClean="0"/>
              <a:t>   Visualization </a:t>
            </a:r>
            <a:r>
              <a:rPr lang="en-US" sz="2000" b="1" dirty="0"/>
              <a:t>and Modeling </a:t>
            </a:r>
          </a:p>
          <a:p>
            <a:r>
              <a:rPr lang="en-US" dirty="0"/>
              <a:t>The data will be </a:t>
            </a:r>
            <a:r>
              <a:rPr lang="en-US" dirty="0" err="1"/>
              <a:t>analysed</a:t>
            </a:r>
            <a:r>
              <a:rPr lang="en-US" dirty="0"/>
              <a:t> and </a:t>
            </a:r>
            <a:r>
              <a:rPr lang="en-US" dirty="0" err="1"/>
              <a:t>visualised</a:t>
            </a:r>
            <a:r>
              <a:rPr lang="en-US" dirty="0"/>
              <a:t>, with </a:t>
            </a:r>
            <a:r>
              <a:rPr lang="en-US" dirty="0" err="1"/>
              <a:t>matplot</a:t>
            </a:r>
            <a:r>
              <a:rPr lang="en-US" dirty="0"/>
              <a:t> and </a:t>
            </a:r>
            <a:r>
              <a:rPr lang="en-US" dirty="0" err="1"/>
              <a:t>seaborn</a:t>
            </a:r>
            <a:r>
              <a:rPr lang="en-US" dirty="0"/>
              <a:t>  to depict the data's trends (Jake, 2020). The research focus for this study is on the vaccine gap in relationship to GDP, infection and death rate. Pearson's correlation coefficients will be used to determine the importance of the relationship between the variables. Finally, the data will be subjected to machine learning analysis. Linear and polynomial regression model will be deployed in this study.. This model was selected because it allows for a model that can assess the statistical significance of the independent variables, GDP, to the dependent variable, vaccination count. This type of regression model also allows for the prediction of the dependent variable for future measurement (Jake, 2020). For vaccination gap, this regression model can be used to understand if financial aid will bridge the gap to the WHO minimum vaccination requirement per country</a:t>
            </a:r>
            <a:r>
              <a:rPr lang="en-US" dirty="0" smtClean="0"/>
              <a:t>.</a:t>
            </a:r>
          </a:p>
          <a:p>
            <a:endParaRPr lang="en-US" dirty="0"/>
          </a:p>
          <a:p>
            <a:r>
              <a:rPr lang="en-US" sz="2000" b="1" dirty="0"/>
              <a:t>4.5 </a:t>
            </a:r>
            <a:r>
              <a:rPr lang="en-US" sz="2000" b="1" dirty="0" smtClean="0"/>
              <a:t>   Dataset </a:t>
            </a:r>
            <a:r>
              <a:rPr lang="en-US" sz="2000" b="1" dirty="0"/>
              <a:t>Characteristics</a:t>
            </a:r>
            <a:r>
              <a:rPr lang="en-US" b="1" dirty="0"/>
              <a:t>	</a:t>
            </a:r>
          </a:p>
          <a:p>
            <a:r>
              <a:rPr lang="en-US" dirty="0"/>
              <a:t>The final resulting dataset following data cleaning and preparation can be seen below</a:t>
            </a:r>
          </a:p>
          <a:p>
            <a:r>
              <a:rPr lang="en-US" dirty="0"/>
              <a:t>The final dataset has 14 variables and 159 countries (observations)</a:t>
            </a:r>
          </a:p>
          <a:p>
            <a:r>
              <a:rPr lang="en-US" dirty="0"/>
              <a:t>Each of the variables are describe below</a:t>
            </a:r>
            <a:r>
              <a:rPr lang="en-US" dirty="0" smtClean="0"/>
              <a:t>:</a:t>
            </a:r>
          </a:p>
          <a:p>
            <a:endParaRPr lang="en-US" dirty="0"/>
          </a:p>
          <a:p>
            <a:r>
              <a:rPr lang="en-US" b="1" dirty="0" smtClean="0"/>
              <a:t>  </a:t>
            </a:r>
            <a:r>
              <a:rPr lang="en-US" b="1" dirty="0" err="1" smtClean="0"/>
              <a:t>Date_reported</a:t>
            </a:r>
            <a:endParaRPr lang="en-US" b="1" dirty="0"/>
          </a:p>
          <a:p>
            <a:r>
              <a:rPr lang="en-US" dirty="0"/>
              <a:t>The date of 2</a:t>
            </a:r>
            <a:r>
              <a:rPr lang="en-US" baseline="30000" dirty="0"/>
              <a:t> </a:t>
            </a:r>
            <a:r>
              <a:rPr lang="en-US" dirty="0"/>
              <a:t>December 2021 was the date the dataset was collected for reported infection rate and vaccination count. Therefore the analysis is made on incidence recorded till this date. </a:t>
            </a:r>
          </a:p>
        </p:txBody>
      </p:sp>
    </p:spTree>
    <p:extLst>
      <p:ext uri="{BB962C8B-B14F-4D97-AF65-F5344CB8AC3E}">
        <p14:creationId xmlns:p14="http://schemas.microsoft.com/office/powerpoint/2010/main" val="2543072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4799</TotalTime>
  <Words>3567</Words>
  <Application>Microsoft Office PowerPoint</Application>
  <PresentationFormat>On-screen Show (4:3)</PresentationFormat>
  <Paragraphs>567</Paragraphs>
  <Slides>44</Slides>
  <Notes>1</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hfg</dc:title>
  <dc:creator>ANDYTECH</dc:creator>
  <cp:lastModifiedBy>ANDYTECH</cp:lastModifiedBy>
  <cp:revision>47</cp:revision>
  <dcterms:created xsi:type="dcterms:W3CDTF">2022-01-01T20:57:30Z</dcterms:created>
  <dcterms:modified xsi:type="dcterms:W3CDTF">2022-01-05T04:58:20Z</dcterms:modified>
</cp:coreProperties>
</file>